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4"/>
  </p:notesMasterIdLst>
  <p:handoutMasterIdLst>
    <p:handoutMasterId r:id="rId215"/>
  </p:handoutMasterIdLst>
  <p:sldIdLst>
    <p:sldId id="256" r:id="rId2"/>
    <p:sldId id="257" r:id="rId3"/>
    <p:sldId id="258" r:id="rId4"/>
    <p:sldId id="259" r:id="rId5"/>
    <p:sldId id="497" r:id="rId6"/>
    <p:sldId id="498" r:id="rId7"/>
    <p:sldId id="260" r:id="rId8"/>
    <p:sldId id="263" r:id="rId9"/>
    <p:sldId id="266" r:id="rId10"/>
    <p:sldId id="271" r:id="rId11"/>
    <p:sldId id="510" r:id="rId12"/>
    <p:sldId id="272" r:id="rId13"/>
    <p:sldId id="276" r:id="rId14"/>
    <p:sldId id="499" r:id="rId15"/>
    <p:sldId id="281" r:id="rId16"/>
    <p:sldId id="282" r:id="rId17"/>
    <p:sldId id="496" r:id="rId18"/>
    <p:sldId id="511" r:id="rId19"/>
    <p:sldId id="284" r:id="rId20"/>
    <p:sldId id="512" r:id="rId21"/>
    <p:sldId id="513" r:id="rId22"/>
    <p:sldId id="514" r:id="rId23"/>
    <p:sldId id="515" r:id="rId24"/>
    <p:sldId id="516" r:id="rId25"/>
    <p:sldId id="517" r:id="rId26"/>
    <p:sldId id="518" r:id="rId27"/>
    <p:sldId id="519" r:id="rId28"/>
    <p:sldId id="520" r:id="rId29"/>
    <p:sldId id="294" r:id="rId30"/>
    <p:sldId id="504" r:id="rId31"/>
    <p:sldId id="295" r:id="rId32"/>
    <p:sldId id="500" r:id="rId33"/>
    <p:sldId id="505" r:id="rId34"/>
    <p:sldId id="521" r:id="rId35"/>
    <p:sldId id="522" r:id="rId36"/>
    <p:sldId id="523" r:id="rId37"/>
    <p:sldId id="524" r:id="rId38"/>
    <p:sldId id="506" r:id="rId39"/>
    <p:sldId id="299" r:id="rId40"/>
    <p:sldId id="307" r:id="rId41"/>
    <p:sldId id="308" r:id="rId42"/>
    <p:sldId id="309" r:id="rId43"/>
    <p:sldId id="312" r:id="rId44"/>
    <p:sldId id="313" r:id="rId45"/>
    <p:sldId id="314" r:id="rId46"/>
    <p:sldId id="318" r:id="rId47"/>
    <p:sldId id="319" r:id="rId48"/>
    <p:sldId id="320" r:id="rId49"/>
    <p:sldId id="321" r:id="rId50"/>
    <p:sldId id="327" r:id="rId51"/>
    <p:sldId id="328" r:id="rId52"/>
    <p:sldId id="329" r:id="rId53"/>
    <p:sldId id="331" r:id="rId54"/>
    <p:sldId id="332" r:id="rId55"/>
    <p:sldId id="336" r:id="rId56"/>
    <p:sldId id="337" r:id="rId57"/>
    <p:sldId id="338" r:id="rId58"/>
    <p:sldId id="501" r:id="rId59"/>
    <p:sldId id="502" r:id="rId60"/>
    <p:sldId id="503" r:id="rId61"/>
    <p:sldId id="341" r:id="rId62"/>
    <p:sldId id="507" r:id="rId63"/>
    <p:sldId id="342" r:id="rId64"/>
    <p:sldId id="343" r:id="rId65"/>
    <p:sldId id="344" r:id="rId66"/>
    <p:sldId id="525" r:id="rId67"/>
    <p:sldId id="346" r:id="rId68"/>
    <p:sldId id="347" r:id="rId69"/>
    <p:sldId id="350" r:id="rId70"/>
    <p:sldId id="526" r:id="rId71"/>
    <p:sldId id="352" r:id="rId72"/>
    <p:sldId id="353" r:id="rId73"/>
    <p:sldId id="354" r:id="rId74"/>
    <p:sldId id="508" r:id="rId75"/>
    <p:sldId id="509" r:id="rId76"/>
    <p:sldId id="527" r:id="rId77"/>
    <p:sldId id="356" r:id="rId78"/>
    <p:sldId id="357" r:id="rId79"/>
    <p:sldId id="358" r:id="rId80"/>
    <p:sldId id="363" r:id="rId81"/>
    <p:sldId id="364" r:id="rId82"/>
    <p:sldId id="365" r:id="rId83"/>
    <p:sldId id="366" r:id="rId84"/>
    <p:sldId id="367" r:id="rId85"/>
    <p:sldId id="368" r:id="rId86"/>
    <p:sldId id="369" r:id="rId87"/>
    <p:sldId id="370" r:id="rId88"/>
    <p:sldId id="371" r:id="rId89"/>
    <p:sldId id="372" r:id="rId90"/>
    <p:sldId id="373" r:id="rId91"/>
    <p:sldId id="374" r:id="rId92"/>
    <p:sldId id="375" r:id="rId93"/>
    <p:sldId id="376" r:id="rId94"/>
    <p:sldId id="377" r:id="rId95"/>
    <p:sldId id="378" r:id="rId96"/>
    <p:sldId id="379" r:id="rId97"/>
    <p:sldId id="380" r:id="rId98"/>
    <p:sldId id="381" r:id="rId99"/>
    <p:sldId id="382" r:id="rId100"/>
    <p:sldId id="383" r:id="rId101"/>
    <p:sldId id="384" r:id="rId102"/>
    <p:sldId id="385" r:id="rId103"/>
    <p:sldId id="386" r:id="rId104"/>
    <p:sldId id="387" r:id="rId105"/>
    <p:sldId id="388" r:id="rId106"/>
    <p:sldId id="389" r:id="rId107"/>
    <p:sldId id="390" r:id="rId108"/>
    <p:sldId id="391" r:id="rId109"/>
    <p:sldId id="392" r:id="rId110"/>
    <p:sldId id="393" r:id="rId111"/>
    <p:sldId id="394" r:id="rId112"/>
    <p:sldId id="395" r:id="rId113"/>
    <p:sldId id="396" r:id="rId114"/>
    <p:sldId id="397" r:id="rId115"/>
    <p:sldId id="398" r:id="rId116"/>
    <p:sldId id="399" r:id="rId117"/>
    <p:sldId id="400" r:id="rId118"/>
    <p:sldId id="401" r:id="rId119"/>
    <p:sldId id="402" r:id="rId120"/>
    <p:sldId id="403" r:id="rId121"/>
    <p:sldId id="404" r:id="rId122"/>
    <p:sldId id="405" r:id="rId123"/>
    <p:sldId id="406" r:id="rId124"/>
    <p:sldId id="407" r:id="rId125"/>
    <p:sldId id="408" r:id="rId126"/>
    <p:sldId id="409" r:id="rId127"/>
    <p:sldId id="410" r:id="rId128"/>
    <p:sldId id="411" r:id="rId129"/>
    <p:sldId id="412" r:id="rId130"/>
    <p:sldId id="413" r:id="rId131"/>
    <p:sldId id="414" r:id="rId132"/>
    <p:sldId id="415" r:id="rId133"/>
    <p:sldId id="416" r:id="rId134"/>
    <p:sldId id="417" r:id="rId135"/>
    <p:sldId id="418" r:id="rId136"/>
    <p:sldId id="419" r:id="rId137"/>
    <p:sldId id="420" r:id="rId138"/>
    <p:sldId id="421" r:id="rId139"/>
    <p:sldId id="422" r:id="rId140"/>
    <p:sldId id="423" r:id="rId141"/>
    <p:sldId id="424" r:id="rId142"/>
    <p:sldId id="425" r:id="rId143"/>
    <p:sldId id="426" r:id="rId144"/>
    <p:sldId id="427" r:id="rId145"/>
    <p:sldId id="428" r:id="rId146"/>
    <p:sldId id="429" r:id="rId147"/>
    <p:sldId id="430" r:id="rId148"/>
    <p:sldId id="431" r:id="rId149"/>
    <p:sldId id="432" r:id="rId150"/>
    <p:sldId id="433" r:id="rId151"/>
    <p:sldId id="434" r:id="rId152"/>
    <p:sldId id="435" r:id="rId153"/>
    <p:sldId id="436" r:id="rId154"/>
    <p:sldId id="437" r:id="rId155"/>
    <p:sldId id="438" r:id="rId156"/>
    <p:sldId id="439" r:id="rId157"/>
    <p:sldId id="440" r:id="rId158"/>
    <p:sldId id="441" r:id="rId159"/>
    <p:sldId id="442" r:id="rId160"/>
    <p:sldId id="443" r:id="rId161"/>
    <p:sldId id="444" r:id="rId162"/>
    <p:sldId id="445" r:id="rId163"/>
    <p:sldId id="446" r:id="rId164"/>
    <p:sldId id="447" r:id="rId165"/>
    <p:sldId id="448" r:id="rId166"/>
    <p:sldId id="449" r:id="rId167"/>
    <p:sldId id="450" r:id="rId168"/>
    <p:sldId id="451" r:id="rId169"/>
    <p:sldId id="452" r:id="rId170"/>
    <p:sldId id="453" r:id="rId171"/>
    <p:sldId id="454" r:id="rId172"/>
    <p:sldId id="455" r:id="rId173"/>
    <p:sldId id="456" r:id="rId174"/>
    <p:sldId id="457" r:id="rId175"/>
    <p:sldId id="458" r:id="rId176"/>
    <p:sldId id="459" r:id="rId177"/>
    <p:sldId id="460" r:id="rId178"/>
    <p:sldId id="461" r:id="rId179"/>
    <p:sldId id="462" r:id="rId180"/>
    <p:sldId id="463" r:id="rId181"/>
    <p:sldId id="464" r:id="rId182"/>
    <p:sldId id="465" r:id="rId183"/>
    <p:sldId id="466" r:id="rId184"/>
    <p:sldId id="467" r:id="rId185"/>
    <p:sldId id="468" r:id="rId186"/>
    <p:sldId id="469" r:id="rId187"/>
    <p:sldId id="470" r:id="rId188"/>
    <p:sldId id="471" r:id="rId189"/>
    <p:sldId id="472" r:id="rId190"/>
    <p:sldId id="473" r:id="rId191"/>
    <p:sldId id="474" r:id="rId192"/>
    <p:sldId id="475" r:id="rId193"/>
    <p:sldId id="476" r:id="rId194"/>
    <p:sldId id="477" r:id="rId195"/>
    <p:sldId id="478" r:id="rId196"/>
    <p:sldId id="479" r:id="rId197"/>
    <p:sldId id="480" r:id="rId198"/>
    <p:sldId id="481" r:id="rId199"/>
    <p:sldId id="482" r:id="rId200"/>
    <p:sldId id="483" r:id="rId201"/>
    <p:sldId id="484" r:id="rId202"/>
    <p:sldId id="485" r:id="rId203"/>
    <p:sldId id="486" r:id="rId204"/>
    <p:sldId id="487" r:id="rId205"/>
    <p:sldId id="488" r:id="rId206"/>
    <p:sldId id="489" r:id="rId207"/>
    <p:sldId id="490" r:id="rId208"/>
    <p:sldId id="491" r:id="rId209"/>
    <p:sldId id="492" r:id="rId210"/>
    <p:sldId id="493" r:id="rId211"/>
    <p:sldId id="494" r:id="rId212"/>
    <p:sldId id="495" r:id="rId2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6" Type="http://schemas.openxmlformats.org/officeDocument/2006/relationships/presProps" Target="presProps.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tableStyles" Target="tableStyles.xml"/><Relationship Id="rId3" Type="http://schemas.openxmlformats.org/officeDocument/2006/relationships/slide" Target="slides/slide2.xml"/><Relationship Id="rId214" Type="http://schemas.openxmlformats.org/officeDocument/2006/relationships/notesMaster" Target="notesMasters/notesMaster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handoutMaster" Target="handoutMasters/handout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A5B6F4-8470-5345-81A5-99AB3C6036DC}" type="datetimeFigureOut">
              <a:rPr lang="es-ES_tradnl" smtClean="0"/>
              <a:t>02/02/2017</a:t>
            </a:fld>
            <a:endParaRPr lang="es-ES_tradnl"/>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E4EDC0-29DB-9147-A952-531BDEB2108E}" type="slidenum">
              <a:rPr lang="es-ES_tradnl" smtClean="0"/>
              <a:t>‹Nº›</a:t>
            </a:fld>
            <a:endParaRPr lang="es-ES_tradnl"/>
          </a:p>
        </p:txBody>
      </p:sp>
    </p:spTree>
    <p:extLst>
      <p:ext uri="{BB962C8B-B14F-4D97-AF65-F5344CB8AC3E}">
        <p14:creationId xmlns:p14="http://schemas.microsoft.com/office/powerpoint/2010/main" val="5568918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A8548E-F7DE-B946-8544-758D01182A04}" type="datetimeFigureOut">
              <a:rPr lang="es-ES_tradnl" smtClean="0"/>
              <a:t>02/02/2017</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258668-8AA6-0D4E-B23D-3222F00B0729}" type="slidenum">
              <a:rPr lang="es-ES_tradnl" smtClean="0"/>
              <a:t>‹Nº›</a:t>
            </a:fld>
            <a:endParaRPr lang="es-ES_tradnl"/>
          </a:p>
        </p:txBody>
      </p:sp>
    </p:spTree>
    <p:extLst>
      <p:ext uri="{BB962C8B-B14F-4D97-AF65-F5344CB8AC3E}">
        <p14:creationId xmlns:p14="http://schemas.microsoft.com/office/powerpoint/2010/main" val="1879065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2/2/2017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AR" dirty="0" smtClean="0"/>
              <a:t>UMSA</a:t>
            </a:r>
            <a:endParaRPr lang="es-AR" dirty="0"/>
          </a:p>
        </p:txBody>
      </p:sp>
      <p:sp>
        <p:nvSpPr>
          <p:cNvPr id="3" name="Subtítulo 2"/>
          <p:cNvSpPr>
            <a:spLocks noGrp="1"/>
          </p:cNvSpPr>
          <p:nvPr>
            <p:ph type="subTitle" idx="1"/>
          </p:nvPr>
        </p:nvSpPr>
        <p:spPr/>
        <p:txBody>
          <a:bodyPr/>
          <a:lstStyle/>
          <a:p>
            <a:r>
              <a:rPr lang="es-AR" dirty="0" smtClean="0"/>
              <a:t>Dr. Carlos Antonio Romano</a:t>
            </a:r>
            <a:endParaRPr lang="es-AR" dirty="0"/>
          </a:p>
        </p:txBody>
      </p:sp>
    </p:spTree>
    <p:extLst>
      <p:ext uri="{BB962C8B-B14F-4D97-AF65-F5344CB8AC3E}">
        <p14:creationId xmlns:p14="http://schemas.microsoft.com/office/powerpoint/2010/main" val="28169237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ítulo 1"/>
          <p:cNvSpPr>
            <a:spLocks noGrp="1"/>
          </p:cNvSpPr>
          <p:nvPr>
            <p:ph type="title"/>
          </p:nvPr>
        </p:nvSpPr>
        <p:spPr>
          <a:xfrm>
            <a:off x="595745" y="775854"/>
            <a:ext cx="9462655" cy="5195455"/>
          </a:xfrm>
        </p:spPr>
        <p:txBody>
          <a:bodyPr>
            <a:normAutofit/>
          </a:bodyPr>
          <a:lstStyle/>
          <a:p>
            <a:r>
              <a:rPr lang="es-ES" dirty="0" smtClean="0"/>
              <a:t>UN PARADIGMA PENDIENTE</a:t>
            </a:r>
            <a:br>
              <a:rPr lang="es-ES" dirty="0" smtClean="0"/>
            </a:br>
            <a:r>
              <a:rPr lang="es-ES" dirty="0" smtClean="0"/>
              <a:t>Análisis de cuatro </a:t>
            </a:r>
            <a:r>
              <a:rPr lang="es-ES" dirty="0" err="1" smtClean="0"/>
              <a:t>items</a:t>
            </a:r>
            <a:r>
              <a:rPr lang="es-ES" dirty="0" smtClean="0"/>
              <a:t/>
            </a:r>
            <a:br>
              <a:rPr lang="es-ES" dirty="0" smtClean="0"/>
            </a:br>
            <a:r>
              <a:rPr lang="es-ES" dirty="0"/>
              <a:t/>
            </a:r>
            <a:br>
              <a:rPr lang="es-ES" dirty="0"/>
            </a:br>
            <a:r>
              <a:rPr lang="es-ES" dirty="0" smtClean="0"/>
              <a:t>-Estructura y Proceso</a:t>
            </a:r>
            <a:br>
              <a:rPr lang="es-ES" dirty="0" smtClean="0"/>
            </a:br>
            <a:r>
              <a:rPr lang="es-ES" dirty="0" smtClean="0"/>
              <a:t>-Acogimiento</a:t>
            </a:r>
            <a:br>
              <a:rPr lang="es-ES" dirty="0" smtClean="0"/>
            </a:br>
            <a:r>
              <a:rPr lang="es-ES" dirty="0" smtClean="0"/>
              <a:t>-Capacidad Progresiva</a:t>
            </a:r>
            <a:br>
              <a:rPr lang="es-ES" dirty="0" smtClean="0"/>
            </a:br>
            <a:r>
              <a:rPr lang="es-ES" dirty="0" smtClean="0"/>
              <a:t>-Abogado del Niño</a:t>
            </a:r>
          </a:p>
        </p:txBody>
      </p:sp>
      <p:pic>
        <p:nvPicPr>
          <p:cNvPr id="20482" name="Marcador de contenido 3"/>
          <p:cNvPicPr>
            <a:picLocks noGrp="1" noChangeAspect="1"/>
          </p:cNvPicPr>
          <p:nvPr>
            <p:ph idx="1"/>
          </p:nvPr>
        </p:nvPicPr>
        <p:blipFill>
          <a:blip r:embed="rId2"/>
          <a:srcRect/>
          <a:stretch>
            <a:fillRect/>
          </a:stretch>
        </p:blipFill>
        <p:spPr>
          <a:xfrm>
            <a:off x="7540771" y="3150754"/>
            <a:ext cx="4429125" cy="2820555"/>
          </a:xfrm>
        </p:spPr>
      </p:pic>
    </p:spTree>
    <p:extLst>
      <p:ext uri="{BB962C8B-B14F-4D97-AF65-F5344CB8AC3E}">
        <p14:creationId xmlns:p14="http://schemas.microsoft.com/office/powerpoint/2010/main" val="38496089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468688" y="623888"/>
            <a:ext cx="6589712" cy="1281112"/>
          </a:xfrm>
        </p:spPr>
        <p:txBody>
          <a:bodyPr rtlCol="0">
            <a:normAutofit fontScale="90000"/>
          </a:bodyPr>
          <a:lstStyle/>
          <a:p>
            <a:pPr>
              <a:defRPr/>
            </a:pPr>
            <a:r>
              <a:rPr lang="es-ES" b="1" dirty="0" smtClean="0">
                <a:solidFill>
                  <a:schemeClr val="accent2">
                    <a:lumMod val="75000"/>
                  </a:schemeClr>
                </a:solidFill>
              </a:rPr>
              <a:t>Claves del </a:t>
            </a:r>
            <a:r>
              <a:rPr lang="es-ES" b="1" dirty="0">
                <a:solidFill>
                  <a:schemeClr val="accent2">
                    <a:lumMod val="75000"/>
                  </a:schemeClr>
                </a:solidFill>
              </a:rPr>
              <a:t>Patronato como modalidad</a:t>
            </a:r>
            <a:br>
              <a:rPr lang="es-ES" b="1" dirty="0">
                <a:solidFill>
                  <a:schemeClr val="accent2">
                    <a:lumMod val="75000"/>
                  </a:schemeClr>
                </a:solidFill>
              </a:rPr>
            </a:br>
            <a:endParaRPr lang="es-AR" dirty="0">
              <a:solidFill>
                <a:schemeClr val="accent2">
                  <a:lumMod val="75000"/>
                </a:schemeClr>
              </a:solidFill>
            </a:endParaRPr>
          </a:p>
        </p:txBody>
      </p:sp>
      <p:sp>
        <p:nvSpPr>
          <p:cNvPr id="3" name="2 Marcador de contenido"/>
          <p:cNvSpPr>
            <a:spLocks noGrp="1"/>
          </p:cNvSpPr>
          <p:nvPr>
            <p:ph idx="1"/>
          </p:nvPr>
        </p:nvSpPr>
        <p:spPr>
          <a:xfrm>
            <a:off x="3467100" y="2133600"/>
            <a:ext cx="6591300" cy="3778250"/>
          </a:xfrm>
        </p:spPr>
        <p:txBody>
          <a:bodyPr rtlCol="0">
            <a:normAutofit lnSpcReduction="10000"/>
          </a:bodyPr>
          <a:lstStyle/>
          <a:p>
            <a:pPr marL="0" indent="0" algn="ctr">
              <a:buNone/>
              <a:defRPr/>
            </a:pPr>
            <a:r>
              <a:rPr lang="es-ES" sz="3600" b="1" dirty="0" smtClean="0">
                <a:solidFill>
                  <a:schemeClr val="tx1">
                    <a:lumMod val="75000"/>
                    <a:lumOff val="25000"/>
                  </a:schemeClr>
                </a:solidFill>
              </a:rPr>
              <a:t>“niñez </a:t>
            </a:r>
            <a:r>
              <a:rPr lang="es-ES" sz="3600" b="1" dirty="0">
                <a:solidFill>
                  <a:schemeClr val="tx1">
                    <a:lumMod val="75000"/>
                    <a:lumOff val="25000"/>
                  </a:schemeClr>
                </a:solidFill>
              </a:rPr>
              <a:t>en riesgo</a:t>
            </a:r>
            <a:r>
              <a:rPr lang="es-ES" sz="3600" b="1" dirty="0" smtClean="0">
                <a:solidFill>
                  <a:schemeClr val="tx1">
                    <a:lumMod val="75000"/>
                    <a:lumOff val="25000"/>
                  </a:schemeClr>
                </a:solidFill>
              </a:rPr>
              <a:t>”</a:t>
            </a:r>
            <a:endParaRPr lang="es-ES" sz="3600" b="1" dirty="0">
              <a:solidFill>
                <a:schemeClr val="tx1">
                  <a:lumMod val="75000"/>
                  <a:lumOff val="25000"/>
                </a:schemeClr>
              </a:solidFill>
            </a:endParaRPr>
          </a:p>
          <a:p>
            <a:pPr marL="0" indent="0" algn="ctr">
              <a:buNone/>
              <a:defRPr/>
            </a:pPr>
            <a:endParaRPr lang="es-ES" sz="3600" b="1" dirty="0" smtClean="0">
              <a:solidFill>
                <a:schemeClr val="tx1">
                  <a:lumMod val="75000"/>
                  <a:lumOff val="25000"/>
                </a:schemeClr>
              </a:solidFill>
            </a:endParaRPr>
          </a:p>
          <a:p>
            <a:pPr marL="0" indent="0" algn="ctr">
              <a:buNone/>
              <a:defRPr/>
            </a:pPr>
            <a:r>
              <a:rPr lang="es-ES" sz="3600" b="1" dirty="0" smtClean="0">
                <a:solidFill>
                  <a:schemeClr val="tx1">
                    <a:lumMod val="75000"/>
                    <a:lumOff val="25000"/>
                  </a:schemeClr>
                </a:solidFill>
              </a:rPr>
              <a:t>“concepción de la tutela”</a:t>
            </a:r>
            <a:endParaRPr lang="es-ES" sz="3600" b="1" dirty="0">
              <a:solidFill>
                <a:schemeClr val="tx1">
                  <a:lumMod val="75000"/>
                  <a:lumOff val="25000"/>
                </a:schemeClr>
              </a:solidFill>
            </a:endParaRPr>
          </a:p>
          <a:p>
            <a:pPr marL="0" indent="0" algn="ctr">
              <a:buNone/>
              <a:defRPr/>
            </a:pPr>
            <a:endParaRPr lang="es-ES" sz="3600" b="1" dirty="0" smtClean="0">
              <a:solidFill>
                <a:schemeClr val="tx1">
                  <a:lumMod val="75000"/>
                  <a:lumOff val="25000"/>
                </a:schemeClr>
              </a:solidFill>
            </a:endParaRPr>
          </a:p>
          <a:p>
            <a:pPr marL="0" indent="0" algn="ctr">
              <a:buNone/>
              <a:defRPr/>
            </a:pPr>
            <a:r>
              <a:rPr lang="es-ES" sz="3600" b="1" dirty="0" smtClean="0">
                <a:solidFill>
                  <a:schemeClr val="tx1">
                    <a:lumMod val="75000"/>
                    <a:lumOff val="25000"/>
                  </a:schemeClr>
                </a:solidFill>
              </a:rPr>
              <a:t>“</a:t>
            </a:r>
            <a:r>
              <a:rPr lang="es-ES" sz="3600" b="1" dirty="0">
                <a:solidFill>
                  <a:schemeClr val="tx1">
                    <a:lumMod val="75000"/>
                    <a:lumOff val="25000"/>
                  </a:schemeClr>
                </a:solidFill>
              </a:rPr>
              <a:t>escenario familiar </a:t>
            </a:r>
            <a:r>
              <a:rPr lang="es-ES" sz="3600" b="1" dirty="0" smtClean="0">
                <a:solidFill>
                  <a:schemeClr val="tx1">
                    <a:lumMod val="75000"/>
                    <a:lumOff val="25000"/>
                  </a:schemeClr>
                </a:solidFill>
              </a:rPr>
              <a:t>vulnerable”</a:t>
            </a:r>
            <a:endParaRPr lang="es-ES" sz="3600" b="1" dirty="0">
              <a:solidFill>
                <a:schemeClr val="tx1">
                  <a:lumMod val="75000"/>
                  <a:lumOff val="25000"/>
                </a:schemeClr>
              </a:solidFill>
            </a:endParaRPr>
          </a:p>
          <a:p>
            <a:pPr>
              <a:buFont typeface="Wingdings 3" charset="2"/>
              <a:buChar char=""/>
              <a:defRPr/>
            </a:pPr>
            <a:endParaRPr lang="es-AR" dirty="0">
              <a:solidFill>
                <a:schemeClr val="tx1">
                  <a:lumMod val="75000"/>
                  <a:lumOff val="25000"/>
                </a:schemeClr>
              </a:solidFill>
            </a:endParaRPr>
          </a:p>
        </p:txBody>
      </p:sp>
    </p:spTree>
    <p:extLst>
      <p:ext uri="{BB962C8B-B14F-4D97-AF65-F5344CB8AC3E}">
        <p14:creationId xmlns:p14="http://schemas.microsoft.com/office/powerpoint/2010/main" val="7047134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Estructura y Proceso de la Reforma</a:t>
            </a:r>
            <a:endParaRPr lang="es-AR" dirty="0"/>
          </a:p>
        </p:txBody>
      </p:sp>
      <p:sp>
        <p:nvSpPr>
          <p:cNvPr id="3" name="Marcador de contenido 2"/>
          <p:cNvSpPr>
            <a:spLocks noGrp="1"/>
          </p:cNvSpPr>
          <p:nvPr>
            <p:ph idx="1"/>
          </p:nvPr>
        </p:nvSpPr>
        <p:spPr/>
        <p:txBody>
          <a:bodyPr/>
          <a:lstStyle/>
          <a:p>
            <a:endParaRPr lang="es-AR"/>
          </a:p>
        </p:txBody>
      </p:sp>
    </p:spTree>
    <p:extLst>
      <p:ext uri="{BB962C8B-B14F-4D97-AF65-F5344CB8AC3E}">
        <p14:creationId xmlns:p14="http://schemas.microsoft.com/office/powerpoint/2010/main" val="1880310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1 Título"/>
          <p:cNvSpPr>
            <a:spLocks noGrp="1"/>
          </p:cNvSpPr>
          <p:nvPr>
            <p:ph type="title"/>
          </p:nvPr>
        </p:nvSpPr>
        <p:spPr>
          <a:xfrm>
            <a:off x="1814945" y="623888"/>
            <a:ext cx="8769928" cy="1281112"/>
          </a:xfrm>
        </p:spPr>
        <p:txBody>
          <a:bodyPr/>
          <a:lstStyle/>
          <a:p>
            <a:r>
              <a:rPr lang="es-ES" b="1" dirty="0" smtClean="0"/>
              <a:t>Qué es el sistema?</a:t>
            </a:r>
          </a:p>
        </p:txBody>
      </p:sp>
      <p:sp>
        <p:nvSpPr>
          <p:cNvPr id="3" name="2 Marcador de contenido"/>
          <p:cNvSpPr>
            <a:spLocks noGrp="1"/>
          </p:cNvSpPr>
          <p:nvPr>
            <p:ph idx="1"/>
          </p:nvPr>
        </p:nvSpPr>
        <p:spPr>
          <a:xfrm>
            <a:off x="1343891" y="2133600"/>
            <a:ext cx="9615054" cy="3778250"/>
          </a:xfrm>
        </p:spPr>
        <p:txBody>
          <a:bodyPr rtlCol="0">
            <a:normAutofit fontScale="92500"/>
          </a:bodyPr>
          <a:lstStyle/>
          <a:p>
            <a:pPr algn="ctr">
              <a:buNone/>
              <a:defRPr/>
            </a:pPr>
            <a:r>
              <a:rPr lang="es-ES" b="1" dirty="0" smtClean="0">
                <a:solidFill>
                  <a:schemeClr val="tx1">
                    <a:lumMod val="75000"/>
                    <a:lumOff val="25000"/>
                  </a:schemeClr>
                </a:solidFill>
              </a:rPr>
              <a:t>   </a:t>
            </a:r>
            <a:r>
              <a:rPr lang="es-ES" sz="4800" b="1" dirty="0" smtClean="0">
                <a:solidFill>
                  <a:schemeClr val="tx1">
                    <a:lumMod val="75000"/>
                    <a:lumOff val="25000"/>
                  </a:schemeClr>
                </a:solidFill>
              </a:rPr>
              <a:t>El </a:t>
            </a:r>
            <a:r>
              <a:rPr lang="es-ES" sz="4800" b="1" dirty="0">
                <a:solidFill>
                  <a:schemeClr val="tx1">
                    <a:lumMod val="75000"/>
                    <a:lumOff val="25000"/>
                  </a:schemeClr>
                </a:solidFill>
              </a:rPr>
              <a:t>Sistema de Protección Integral de los Derechos del Niño es un conjunto de </a:t>
            </a:r>
            <a:r>
              <a:rPr lang="es-ES" sz="4800" b="1" u="sng" dirty="0">
                <a:solidFill>
                  <a:schemeClr val="tx1">
                    <a:lumMod val="75000"/>
                    <a:lumOff val="25000"/>
                  </a:schemeClr>
                </a:solidFill>
              </a:rPr>
              <a:t>organismos, programas y medidas</a:t>
            </a:r>
            <a:r>
              <a:rPr lang="es-ES" sz="4800" b="1" dirty="0">
                <a:solidFill>
                  <a:schemeClr val="tx1">
                    <a:lumMod val="75000"/>
                    <a:lumOff val="25000"/>
                  </a:schemeClr>
                </a:solidFill>
              </a:rPr>
              <a:t> basadas en la </a:t>
            </a:r>
            <a:r>
              <a:rPr lang="es-ES" sz="4800" b="1" u="sng" dirty="0">
                <a:solidFill>
                  <a:schemeClr val="tx1">
                    <a:lumMod val="75000"/>
                    <a:lumOff val="25000"/>
                  </a:schemeClr>
                </a:solidFill>
              </a:rPr>
              <a:t>complementariedad</a:t>
            </a:r>
            <a:r>
              <a:rPr lang="es-ES" sz="4800" b="1" dirty="0">
                <a:solidFill>
                  <a:schemeClr val="tx1">
                    <a:lumMod val="75000"/>
                    <a:lumOff val="25000"/>
                  </a:schemeClr>
                </a:solidFill>
              </a:rPr>
              <a:t>.</a:t>
            </a:r>
            <a:endParaRPr lang="es-AR" sz="4800" dirty="0">
              <a:solidFill>
                <a:schemeClr val="tx1">
                  <a:lumMod val="75000"/>
                  <a:lumOff val="25000"/>
                </a:schemeClr>
              </a:solidFill>
            </a:endParaRPr>
          </a:p>
          <a:p>
            <a:pPr>
              <a:buFont typeface="Wingdings 3" charset="2"/>
              <a:buChar char=""/>
              <a:defRPr/>
            </a:pPr>
            <a:endParaRPr lang="es-AR" dirty="0">
              <a:solidFill>
                <a:schemeClr val="tx1">
                  <a:lumMod val="75000"/>
                  <a:lumOff val="25000"/>
                </a:schemeClr>
              </a:solidFill>
            </a:endParaRPr>
          </a:p>
        </p:txBody>
      </p:sp>
    </p:spTree>
    <p:extLst>
      <p:ext uri="{BB962C8B-B14F-4D97-AF65-F5344CB8AC3E}">
        <p14:creationId xmlns:p14="http://schemas.microsoft.com/office/powerpoint/2010/main" val="38060702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1 Título"/>
          <p:cNvSpPr>
            <a:spLocks noGrp="1"/>
          </p:cNvSpPr>
          <p:nvPr>
            <p:ph type="title"/>
          </p:nvPr>
        </p:nvSpPr>
        <p:spPr>
          <a:xfrm>
            <a:off x="1265816" y="679306"/>
            <a:ext cx="8695602" cy="1281112"/>
          </a:xfrm>
        </p:spPr>
        <p:txBody>
          <a:bodyPr/>
          <a:lstStyle/>
          <a:p>
            <a:r>
              <a:rPr lang="es-ES" b="1" dirty="0" smtClean="0"/>
              <a:t>Qué estamentos integran el sistema?</a:t>
            </a:r>
            <a:endParaRPr lang="es-ES" dirty="0" smtClean="0"/>
          </a:p>
        </p:txBody>
      </p:sp>
      <p:sp>
        <p:nvSpPr>
          <p:cNvPr id="3" name="2 Marcador de contenido"/>
          <p:cNvSpPr>
            <a:spLocks noGrp="1"/>
          </p:cNvSpPr>
          <p:nvPr>
            <p:ph idx="1"/>
          </p:nvPr>
        </p:nvSpPr>
        <p:spPr>
          <a:xfrm>
            <a:off x="872835" y="2133600"/>
            <a:ext cx="10792691" cy="3778250"/>
          </a:xfrm>
        </p:spPr>
        <p:txBody>
          <a:bodyPr rtlCol="0">
            <a:normAutofit fontScale="92500" lnSpcReduction="10000"/>
          </a:bodyPr>
          <a:lstStyle/>
          <a:p>
            <a:pPr algn="ctr">
              <a:buNone/>
              <a:defRPr/>
            </a:pPr>
            <a:r>
              <a:rPr lang="es-ES" sz="4400" b="1" dirty="0">
                <a:solidFill>
                  <a:schemeClr val="tx1">
                    <a:lumMod val="75000"/>
                    <a:lumOff val="25000"/>
                  </a:schemeClr>
                </a:solidFill>
              </a:rPr>
              <a:t>  Es un conjunto conformado por </a:t>
            </a:r>
            <a:r>
              <a:rPr lang="es-ES" sz="4400" b="1" u="sng" dirty="0">
                <a:solidFill>
                  <a:schemeClr val="tx1">
                    <a:lumMod val="75000"/>
                    <a:lumOff val="25000"/>
                  </a:schemeClr>
                </a:solidFill>
              </a:rPr>
              <a:t>el </a:t>
            </a:r>
            <a:r>
              <a:rPr lang="es-ES" sz="4400" b="1" u="sng" dirty="0" smtClean="0">
                <a:solidFill>
                  <a:schemeClr val="tx1">
                    <a:lumMod val="75000"/>
                    <a:lumOff val="25000"/>
                  </a:schemeClr>
                </a:solidFill>
              </a:rPr>
              <a:t>Estado, </a:t>
            </a:r>
            <a:r>
              <a:rPr lang="es-ES" sz="4400" b="1" u="sng" dirty="0">
                <a:solidFill>
                  <a:schemeClr val="tx1">
                    <a:lumMod val="75000"/>
                    <a:lumOff val="25000"/>
                  </a:schemeClr>
                </a:solidFill>
              </a:rPr>
              <a:t>la Sociedad </a:t>
            </a:r>
            <a:r>
              <a:rPr lang="es-ES" sz="4400" b="1" u="sng" dirty="0" smtClean="0">
                <a:solidFill>
                  <a:schemeClr val="tx1">
                    <a:lumMod val="75000"/>
                    <a:lumOff val="25000"/>
                  </a:schemeClr>
                </a:solidFill>
              </a:rPr>
              <a:t>y la Familia </a:t>
            </a:r>
            <a:r>
              <a:rPr lang="es-ES" sz="4400" b="1" u="sng" dirty="0">
                <a:solidFill>
                  <a:schemeClr val="tx1">
                    <a:lumMod val="75000"/>
                    <a:lumOff val="25000"/>
                  </a:schemeClr>
                </a:solidFill>
              </a:rPr>
              <a:t>-</a:t>
            </a:r>
            <a:r>
              <a:rPr lang="es-ES" sz="4400" b="1" u="sng" dirty="0" smtClean="0">
                <a:solidFill>
                  <a:schemeClr val="tx1">
                    <a:lumMod val="75000"/>
                    <a:lumOff val="25000"/>
                  </a:schemeClr>
                </a:solidFill>
              </a:rPr>
              <a:t>Ampliada-</a:t>
            </a:r>
            <a:r>
              <a:rPr lang="es-ES" sz="4400" b="1" dirty="0" smtClean="0">
                <a:solidFill>
                  <a:schemeClr val="tx1">
                    <a:lumMod val="75000"/>
                    <a:lumOff val="25000"/>
                  </a:schemeClr>
                </a:solidFill>
              </a:rPr>
              <a:t> tendiente </a:t>
            </a:r>
            <a:r>
              <a:rPr lang="es-ES" sz="4400" b="1" dirty="0">
                <a:solidFill>
                  <a:schemeClr val="tx1">
                    <a:lumMod val="75000"/>
                    <a:lumOff val="25000"/>
                  </a:schemeClr>
                </a:solidFill>
              </a:rPr>
              <a:t>a promocionar al </a:t>
            </a:r>
            <a:r>
              <a:rPr lang="es-ES" sz="4400" b="1" dirty="0" smtClean="0">
                <a:solidFill>
                  <a:schemeClr val="tx1">
                    <a:lumMod val="75000"/>
                    <a:lumOff val="25000"/>
                  </a:schemeClr>
                </a:solidFill>
              </a:rPr>
              <a:t>niño.</a:t>
            </a:r>
          </a:p>
          <a:p>
            <a:pPr algn="ctr">
              <a:buNone/>
              <a:defRPr/>
            </a:pPr>
            <a:r>
              <a:rPr lang="es-ES" sz="4400" b="1" dirty="0" smtClean="0">
                <a:solidFill>
                  <a:schemeClr val="tx1">
                    <a:lumMod val="75000"/>
                    <a:lumOff val="25000"/>
                  </a:schemeClr>
                </a:solidFill>
              </a:rPr>
              <a:t> </a:t>
            </a:r>
            <a:r>
              <a:rPr lang="es-ES" sz="4400" b="1" dirty="0"/>
              <a:t>S</a:t>
            </a:r>
            <a:r>
              <a:rPr lang="es-ES" sz="4400" b="1" dirty="0" smtClean="0">
                <a:solidFill>
                  <a:schemeClr val="tx1">
                    <a:lumMod val="75000"/>
                    <a:lumOff val="25000"/>
                  </a:schemeClr>
                </a:solidFill>
              </a:rPr>
              <a:t>ubjetivándolo </a:t>
            </a:r>
            <a:r>
              <a:rPr lang="es-ES" sz="4400" b="1" dirty="0">
                <a:solidFill>
                  <a:schemeClr val="tx1">
                    <a:lumMod val="75000"/>
                    <a:lumOff val="25000"/>
                  </a:schemeClr>
                </a:solidFill>
              </a:rPr>
              <a:t>a la par que </a:t>
            </a:r>
            <a:r>
              <a:rPr lang="es-ES" sz="4400" b="1" dirty="0" smtClean="0">
                <a:solidFill>
                  <a:schemeClr val="tx1">
                    <a:lumMod val="75000"/>
                    <a:lumOff val="25000"/>
                  </a:schemeClr>
                </a:solidFill>
              </a:rPr>
              <a:t>protegiéndolo</a:t>
            </a:r>
          </a:p>
          <a:p>
            <a:pPr algn="ctr">
              <a:buNone/>
              <a:defRPr/>
            </a:pPr>
            <a:r>
              <a:rPr lang="es-ES" sz="4400" b="1" dirty="0" smtClean="0">
                <a:solidFill>
                  <a:schemeClr val="tx1">
                    <a:lumMod val="75000"/>
                    <a:lumOff val="25000"/>
                  </a:schemeClr>
                </a:solidFill>
              </a:rPr>
              <a:t> (Art 19 CADH, tutela de acompañamiento). </a:t>
            </a:r>
            <a:endParaRPr lang="es-AR" sz="4400" dirty="0">
              <a:solidFill>
                <a:schemeClr val="tx1">
                  <a:lumMod val="75000"/>
                  <a:lumOff val="25000"/>
                </a:schemeClr>
              </a:solidFill>
            </a:endParaRPr>
          </a:p>
          <a:p>
            <a:pPr>
              <a:buFont typeface="Wingdings 3" charset="2"/>
              <a:buChar char=""/>
              <a:defRPr/>
            </a:pPr>
            <a:endParaRPr lang="es-AR" dirty="0">
              <a:solidFill>
                <a:schemeClr val="tx1">
                  <a:lumMod val="75000"/>
                  <a:lumOff val="25000"/>
                </a:schemeClr>
              </a:solidFill>
            </a:endParaRPr>
          </a:p>
        </p:txBody>
      </p:sp>
    </p:spTree>
    <p:extLst>
      <p:ext uri="{BB962C8B-B14F-4D97-AF65-F5344CB8AC3E}">
        <p14:creationId xmlns:p14="http://schemas.microsoft.com/office/powerpoint/2010/main" val="1076735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1 Título"/>
          <p:cNvSpPr>
            <a:spLocks noGrp="1"/>
          </p:cNvSpPr>
          <p:nvPr>
            <p:ph type="title"/>
          </p:nvPr>
        </p:nvSpPr>
        <p:spPr>
          <a:xfrm>
            <a:off x="1607127" y="623888"/>
            <a:ext cx="8451273" cy="1281112"/>
          </a:xfrm>
        </p:spPr>
        <p:txBody>
          <a:bodyPr>
            <a:normAutofit/>
          </a:bodyPr>
          <a:lstStyle/>
          <a:p>
            <a:r>
              <a:rPr lang="es-ES" b="1" dirty="0" smtClean="0"/>
              <a:t>Expectativa instrumental de la reforma</a:t>
            </a:r>
            <a:endParaRPr lang="es-AR" dirty="0" smtClean="0"/>
          </a:p>
        </p:txBody>
      </p:sp>
      <p:sp>
        <p:nvSpPr>
          <p:cNvPr id="28674" name="2 Marcador de contenido"/>
          <p:cNvSpPr>
            <a:spLocks noGrp="1"/>
          </p:cNvSpPr>
          <p:nvPr>
            <p:ph idx="1"/>
          </p:nvPr>
        </p:nvSpPr>
        <p:spPr>
          <a:xfrm>
            <a:off x="1233055" y="2133600"/>
            <a:ext cx="9822872" cy="3778250"/>
          </a:xfrm>
        </p:spPr>
        <p:txBody>
          <a:bodyPr>
            <a:normAutofit fontScale="92500" lnSpcReduction="20000"/>
          </a:bodyPr>
          <a:lstStyle/>
          <a:p>
            <a:pPr algn="ctr">
              <a:buFont typeface="Wingdings 3" pitchFamily="18" charset="2"/>
              <a:buNone/>
            </a:pPr>
            <a:r>
              <a:rPr lang="es-ES" sz="4400" b="1" dirty="0" smtClean="0"/>
              <a:t>El </a:t>
            </a:r>
            <a:r>
              <a:rPr lang="es-ES" sz="4400" b="1" dirty="0" err="1" smtClean="0"/>
              <a:t>niñ</a:t>
            </a:r>
            <a:r>
              <a:rPr lang="es-ES" sz="4400" b="1" dirty="0" smtClean="0"/>
              <a:t>@ es sujeto de derechos </a:t>
            </a:r>
          </a:p>
          <a:p>
            <a:pPr algn="ctr">
              <a:buFont typeface="Wingdings 3" pitchFamily="18" charset="2"/>
              <a:buNone/>
            </a:pPr>
            <a:r>
              <a:rPr lang="es-ES" sz="4400" b="1" u="sng" dirty="0" smtClean="0"/>
              <a:t>Principios</a:t>
            </a:r>
            <a:r>
              <a:rPr lang="es-ES" sz="4400" b="1" dirty="0" smtClean="0"/>
              <a:t>: </a:t>
            </a:r>
          </a:p>
          <a:p>
            <a:pPr algn="ctr">
              <a:buFont typeface="Wingdings 3" pitchFamily="18" charset="2"/>
              <a:buNone/>
            </a:pPr>
            <a:r>
              <a:rPr lang="es-ES" sz="4400" b="1" dirty="0" smtClean="0"/>
              <a:t>1-escucha y asistencia especializada 2-debido proceso 3-igualdad 4-eficacia </a:t>
            </a:r>
          </a:p>
          <a:p>
            <a:pPr algn="ctr">
              <a:buFont typeface="Wingdings 3" pitchFamily="18" charset="2"/>
              <a:buNone/>
            </a:pPr>
            <a:r>
              <a:rPr lang="es-ES" sz="4400" b="1" dirty="0" smtClean="0"/>
              <a:t>5-centro de vida 6-prevalencia 7-el superior interés</a:t>
            </a:r>
            <a:endParaRPr lang="es-ES" sz="4400" b="1" dirty="0"/>
          </a:p>
        </p:txBody>
      </p:sp>
    </p:spTree>
    <p:extLst>
      <p:ext uri="{BB962C8B-B14F-4D97-AF65-F5344CB8AC3E}">
        <p14:creationId xmlns:p14="http://schemas.microsoft.com/office/powerpoint/2010/main" val="7297325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smtClean="0"/>
              <a:t>Modalidad </a:t>
            </a:r>
            <a:r>
              <a:rPr lang="es-ES" b="1" dirty="0"/>
              <a:t>instrumental de la </a:t>
            </a:r>
            <a:r>
              <a:rPr lang="es-ES" b="1" dirty="0" smtClean="0"/>
              <a:t>reforma </a:t>
            </a:r>
            <a:endParaRPr lang="es-AR" dirty="0"/>
          </a:p>
        </p:txBody>
      </p:sp>
      <p:sp>
        <p:nvSpPr>
          <p:cNvPr id="3" name="Marcador de contenido 2"/>
          <p:cNvSpPr>
            <a:spLocks noGrp="1"/>
          </p:cNvSpPr>
          <p:nvPr>
            <p:ph idx="1"/>
          </p:nvPr>
        </p:nvSpPr>
        <p:spPr/>
        <p:txBody>
          <a:bodyPr>
            <a:normAutofit fontScale="92500" lnSpcReduction="10000"/>
          </a:bodyPr>
          <a:lstStyle/>
          <a:p>
            <a:pPr marL="0" indent="0" algn="ctr">
              <a:buNone/>
            </a:pPr>
            <a:r>
              <a:rPr lang="es-AR" sz="4000" b="1" dirty="0" smtClean="0"/>
              <a:t>-Trabajar en COMPLEMENTARIEDAD</a:t>
            </a:r>
          </a:p>
          <a:p>
            <a:pPr marL="0" indent="0" algn="ctr">
              <a:buNone/>
            </a:pPr>
            <a:r>
              <a:rPr lang="es-AR" sz="2400" b="1" dirty="0" smtClean="0"/>
              <a:t>dispersión</a:t>
            </a:r>
          </a:p>
          <a:p>
            <a:pPr marL="0" indent="0" algn="ctr">
              <a:buNone/>
            </a:pPr>
            <a:r>
              <a:rPr lang="es-AR" sz="4000" b="1" dirty="0" smtClean="0"/>
              <a:t>-Trabajar bajo GESTIÓN ASOCIADA</a:t>
            </a:r>
          </a:p>
          <a:p>
            <a:pPr marL="0" indent="0" algn="ctr">
              <a:buNone/>
            </a:pPr>
            <a:r>
              <a:rPr lang="es-AR" sz="2400" b="1" dirty="0" smtClean="0"/>
              <a:t>individualismo</a:t>
            </a:r>
          </a:p>
          <a:p>
            <a:pPr algn="ctr">
              <a:buFontTx/>
              <a:buChar char="-"/>
            </a:pPr>
            <a:r>
              <a:rPr lang="es-AR" sz="4000" b="1" dirty="0" smtClean="0"/>
              <a:t>Trabajar de manera INTERSECTORIAL</a:t>
            </a:r>
          </a:p>
          <a:p>
            <a:pPr algn="ctr">
              <a:buFontTx/>
              <a:buChar char="-"/>
            </a:pPr>
            <a:r>
              <a:rPr lang="es-AR" sz="2400" b="1" dirty="0"/>
              <a:t>e</a:t>
            </a:r>
            <a:r>
              <a:rPr lang="es-AR" sz="2400" b="1" dirty="0" smtClean="0"/>
              <a:t>speculación de poder</a:t>
            </a:r>
            <a:endParaRPr lang="es-AR" sz="2400" b="1" dirty="0"/>
          </a:p>
        </p:txBody>
      </p:sp>
    </p:spTree>
    <p:extLst>
      <p:ext uri="{BB962C8B-B14F-4D97-AF65-F5344CB8AC3E}">
        <p14:creationId xmlns:p14="http://schemas.microsoft.com/office/powerpoint/2010/main" val="21904273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260764" y="623888"/>
            <a:ext cx="8797636" cy="1281112"/>
          </a:xfrm>
        </p:spPr>
        <p:txBody>
          <a:bodyPr rtlCol="0">
            <a:normAutofit fontScale="90000"/>
          </a:bodyPr>
          <a:lstStyle/>
          <a:p>
            <a:pPr>
              <a:defRPr/>
            </a:pPr>
            <a:r>
              <a:rPr lang="es-ES" b="1" dirty="0">
                <a:solidFill>
                  <a:schemeClr val="accent2">
                    <a:lumMod val="75000"/>
                  </a:schemeClr>
                </a:solidFill>
              </a:rPr>
              <a:t>Características </a:t>
            </a:r>
            <a:r>
              <a:rPr lang="es-ES" b="1" dirty="0" smtClean="0">
                <a:solidFill>
                  <a:schemeClr val="accent2">
                    <a:lumMod val="75000"/>
                  </a:schemeClr>
                </a:solidFill>
              </a:rPr>
              <a:t>para atender de </a:t>
            </a:r>
            <a:r>
              <a:rPr lang="es-ES" b="1" dirty="0">
                <a:solidFill>
                  <a:schemeClr val="accent2">
                    <a:lumMod val="75000"/>
                  </a:schemeClr>
                </a:solidFill>
              </a:rPr>
              <a:t>la Implementación</a:t>
            </a:r>
            <a:br>
              <a:rPr lang="es-ES" b="1" dirty="0">
                <a:solidFill>
                  <a:schemeClr val="accent2">
                    <a:lumMod val="75000"/>
                  </a:schemeClr>
                </a:solidFill>
              </a:rPr>
            </a:br>
            <a:endParaRPr lang="es-AR" dirty="0">
              <a:solidFill>
                <a:schemeClr val="accent2">
                  <a:lumMod val="75000"/>
                </a:schemeClr>
              </a:solidFill>
            </a:endParaRPr>
          </a:p>
        </p:txBody>
      </p:sp>
      <p:sp>
        <p:nvSpPr>
          <p:cNvPr id="3" name="2 Marcador de contenido"/>
          <p:cNvSpPr>
            <a:spLocks noGrp="1"/>
          </p:cNvSpPr>
          <p:nvPr>
            <p:ph idx="1"/>
          </p:nvPr>
        </p:nvSpPr>
        <p:spPr>
          <a:xfrm>
            <a:off x="983673" y="2133600"/>
            <a:ext cx="10529454" cy="3778250"/>
          </a:xfrm>
        </p:spPr>
        <p:txBody>
          <a:bodyPr rtlCol="0">
            <a:normAutofit/>
          </a:bodyPr>
          <a:lstStyle/>
          <a:p>
            <a:pPr algn="ctr">
              <a:buNone/>
              <a:defRPr/>
            </a:pPr>
            <a:r>
              <a:rPr lang="es-ES" sz="3600" b="1" dirty="0" smtClean="0">
                <a:solidFill>
                  <a:schemeClr val="tx1">
                    <a:lumMod val="75000"/>
                    <a:lumOff val="25000"/>
                  </a:schemeClr>
                </a:solidFill>
              </a:rPr>
              <a:t>-Intentó abarcar infructuosamente </a:t>
            </a:r>
            <a:r>
              <a:rPr lang="es-ES" sz="3600" b="1" dirty="0">
                <a:solidFill>
                  <a:schemeClr val="tx1">
                    <a:lumMod val="75000"/>
                    <a:lumOff val="25000"/>
                  </a:schemeClr>
                </a:solidFill>
              </a:rPr>
              <a:t>distintos poderes del </a:t>
            </a:r>
            <a:r>
              <a:rPr lang="es-ES" sz="3600" b="1" dirty="0" smtClean="0">
                <a:solidFill>
                  <a:schemeClr val="tx1">
                    <a:lumMod val="75000"/>
                    <a:lumOff val="25000"/>
                  </a:schemeClr>
                </a:solidFill>
              </a:rPr>
              <a:t>Estado.</a:t>
            </a:r>
          </a:p>
          <a:p>
            <a:pPr algn="ctr">
              <a:buNone/>
              <a:defRPr/>
            </a:pPr>
            <a:r>
              <a:rPr lang="es-ES" sz="3600" b="1" dirty="0" smtClean="0">
                <a:solidFill>
                  <a:schemeClr val="tx1">
                    <a:lumMod val="75000"/>
                    <a:lumOff val="25000"/>
                  </a:schemeClr>
                </a:solidFill>
              </a:rPr>
              <a:t>-Careció </a:t>
            </a:r>
            <a:r>
              <a:rPr lang="es-ES" sz="3600" b="1" dirty="0">
                <a:solidFill>
                  <a:schemeClr val="tx1">
                    <a:lumMod val="75000"/>
                    <a:lumOff val="25000"/>
                  </a:schemeClr>
                </a:solidFill>
              </a:rPr>
              <a:t>de </a:t>
            </a:r>
            <a:r>
              <a:rPr lang="es-ES" sz="3600" b="1" dirty="0" smtClean="0">
                <a:solidFill>
                  <a:schemeClr val="tx1">
                    <a:lumMod val="75000"/>
                    <a:lumOff val="25000"/>
                  </a:schemeClr>
                </a:solidFill>
              </a:rPr>
              <a:t>difusión en la comunidad.</a:t>
            </a:r>
          </a:p>
          <a:p>
            <a:pPr algn="ctr">
              <a:buNone/>
              <a:defRPr/>
            </a:pPr>
            <a:r>
              <a:rPr lang="es-ES" sz="3600" b="1" dirty="0" smtClean="0">
                <a:solidFill>
                  <a:schemeClr val="tx1">
                    <a:lumMod val="75000"/>
                    <a:lumOff val="25000"/>
                  </a:schemeClr>
                </a:solidFill>
              </a:rPr>
              <a:t>-</a:t>
            </a:r>
            <a:r>
              <a:rPr lang="es-ES" sz="3600" b="1" dirty="0" smtClean="0"/>
              <a:t>Intentó se</a:t>
            </a:r>
            <a:r>
              <a:rPr lang="es-ES" sz="3600" b="1" dirty="0" smtClean="0">
                <a:solidFill>
                  <a:schemeClr val="tx1">
                    <a:lumMod val="75000"/>
                    <a:lumOff val="25000"/>
                  </a:schemeClr>
                </a:solidFill>
              </a:rPr>
              <a:t>rvir en una </a:t>
            </a:r>
            <a:r>
              <a:rPr lang="es-ES" sz="3600" b="1" dirty="0" smtClean="0"/>
              <a:t>socie</a:t>
            </a:r>
            <a:r>
              <a:rPr lang="es-ES" sz="3600" b="1" dirty="0" smtClean="0">
                <a:solidFill>
                  <a:schemeClr val="tx1">
                    <a:lumMod val="75000"/>
                    <a:lumOff val="25000"/>
                  </a:schemeClr>
                </a:solidFill>
              </a:rPr>
              <a:t>dad sin ganar complementariedad ni corresponsabilidad.</a:t>
            </a:r>
            <a:endParaRPr lang="es-ES" sz="3600" b="1" dirty="0">
              <a:solidFill>
                <a:schemeClr val="tx1">
                  <a:lumMod val="75000"/>
                  <a:lumOff val="25000"/>
                </a:schemeClr>
              </a:solidFill>
            </a:endParaRPr>
          </a:p>
          <a:p>
            <a:pPr algn="ctr">
              <a:buNone/>
              <a:defRPr/>
            </a:pPr>
            <a:endParaRPr lang="es-AR" sz="4000" b="1" dirty="0">
              <a:solidFill>
                <a:schemeClr val="tx1">
                  <a:lumMod val="75000"/>
                  <a:lumOff val="25000"/>
                </a:schemeClr>
              </a:solidFill>
            </a:endParaRPr>
          </a:p>
        </p:txBody>
      </p:sp>
    </p:spTree>
    <p:extLst>
      <p:ext uri="{BB962C8B-B14F-4D97-AF65-F5344CB8AC3E}">
        <p14:creationId xmlns:p14="http://schemas.microsoft.com/office/powerpoint/2010/main" val="29168254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Desafíos de la Administración</a:t>
            </a:r>
            <a:endParaRPr lang="es-AR" dirty="0"/>
          </a:p>
        </p:txBody>
      </p:sp>
      <p:sp>
        <p:nvSpPr>
          <p:cNvPr id="3" name="Marcador de contenido 2"/>
          <p:cNvSpPr>
            <a:spLocks noGrp="1"/>
          </p:cNvSpPr>
          <p:nvPr>
            <p:ph idx="1"/>
          </p:nvPr>
        </p:nvSpPr>
        <p:spPr/>
        <p:txBody>
          <a:bodyPr>
            <a:normAutofit/>
          </a:bodyPr>
          <a:lstStyle/>
          <a:p>
            <a:pPr algn="just">
              <a:lnSpc>
                <a:spcPct val="80000"/>
              </a:lnSpc>
            </a:pPr>
            <a:r>
              <a:rPr lang="es-MX" sz="4400" b="1" dirty="0" smtClean="0"/>
              <a:t>Trabajar la excepcionalidad sin recursos genuinos. </a:t>
            </a:r>
          </a:p>
          <a:p>
            <a:pPr algn="just">
              <a:lnSpc>
                <a:spcPct val="80000"/>
              </a:lnSpc>
            </a:pPr>
            <a:r>
              <a:rPr lang="es-MX" sz="4400" b="1" dirty="0" smtClean="0"/>
              <a:t>Con normativa civil cerrada. </a:t>
            </a:r>
          </a:p>
          <a:p>
            <a:pPr algn="just">
              <a:lnSpc>
                <a:spcPct val="80000"/>
              </a:lnSpc>
            </a:pPr>
            <a:r>
              <a:rPr lang="es-MX" sz="4400" b="1" dirty="0" smtClean="0"/>
              <a:t>Sin abogados especializados.</a:t>
            </a:r>
          </a:p>
          <a:p>
            <a:pPr algn="just">
              <a:lnSpc>
                <a:spcPct val="80000"/>
              </a:lnSpc>
            </a:pPr>
            <a:endParaRPr lang="es-MX" sz="4400" b="1" dirty="0" smtClean="0"/>
          </a:p>
          <a:p>
            <a:pPr marL="0" indent="0" algn="just">
              <a:lnSpc>
                <a:spcPct val="80000"/>
              </a:lnSpc>
              <a:buNone/>
            </a:pPr>
            <a:r>
              <a:rPr lang="es-MX" sz="2400" b="1" dirty="0" smtClean="0"/>
              <a:t>Razón de exigir </a:t>
            </a:r>
            <a:r>
              <a:rPr lang="es-MX" sz="2400" b="1" dirty="0" err="1" smtClean="0"/>
              <a:t>intra</a:t>
            </a:r>
            <a:r>
              <a:rPr lang="es-MX" sz="2400" b="1" dirty="0" smtClean="0"/>
              <a:t> poder, al P Judicial,  al P Legislativo</a:t>
            </a:r>
            <a:endParaRPr lang="es-ES" sz="2400" b="1" dirty="0"/>
          </a:p>
        </p:txBody>
      </p:sp>
    </p:spTree>
    <p:extLst>
      <p:ext uri="{BB962C8B-B14F-4D97-AF65-F5344CB8AC3E}">
        <p14:creationId xmlns:p14="http://schemas.microsoft.com/office/powerpoint/2010/main" val="38058571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sz="4000" dirty="0" smtClean="0"/>
              <a:t>Desafíos de la Administración</a:t>
            </a:r>
            <a:endParaRPr lang="es-AR" sz="4000" dirty="0"/>
          </a:p>
        </p:txBody>
      </p:sp>
      <p:sp>
        <p:nvSpPr>
          <p:cNvPr id="3" name="Marcador de contenido 2"/>
          <p:cNvSpPr>
            <a:spLocks noGrp="1"/>
          </p:cNvSpPr>
          <p:nvPr>
            <p:ph idx="1"/>
          </p:nvPr>
        </p:nvSpPr>
        <p:spPr/>
        <p:txBody>
          <a:bodyPr>
            <a:normAutofit fontScale="92500"/>
          </a:bodyPr>
          <a:lstStyle/>
          <a:p>
            <a:pPr algn="just"/>
            <a:r>
              <a:rPr lang="es-MX" sz="4000" b="1" dirty="0"/>
              <a:t>Apartar al niño  “temporalmente” de su medio, para </a:t>
            </a:r>
            <a:r>
              <a:rPr lang="es-MX" sz="4000" b="1" dirty="0" smtClean="0"/>
              <a:t>resguardo, </a:t>
            </a:r>
            <a:r>
              <a:rPr lang="es-MX" sz="4000" b="1" dirty="0"/>
              <a:t>y para la determinación de estrategias de reparación en sus </a:t>
            </a:r>
            <a:r>
              <a:rPr lang="es-MX" sz="4000" b="1" dirty="0" smtClean="0"/>
              <a:t>derechos, </a:t>
            </a:r>
            <a:r>
              <a:rPr lang="es-MX" sz="4000" b="1" dirty="0"/>
              <a:t>“…hasta tanto se evalúen otras estrategias de </a:t>
            </a:r>
            <a:r>
              <a:rPr lang="es-MX" sz="4000" b="1" dirty="0" smtClean="0"/>
              <a:t>protección”.</a:t>
            </a:r>
            <a:endParaRPr lang="es-AR" sz="4000" dirty="0"/>
          </a:p>
        </p:txBody>
      </p:sp>
    </p:spTree>
    <p:extLst>
      <p:ext uri="{BB962C8B-B14F-4D97-AF65-F5344CB8AC3E}">
        <p14:creationId xmlns:p14="http://schemas.microsoft.com/office/powerpoint/2010/main" val="462287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DESAFIOS DEL PODER JUDICIAL</a:t>
            </a:r>
            <a:endParaRPr lang="es-AR" dirty="0"/>
          </a:p>
        </p:txBody>
      </p:sp>
      <p:sp>
        <p:nvSpPr>
          <p:cNvPr id="3" name="Marcador de contenido 2"/>
          <p:cNvSpPr>
            <a:spLocks noGrp="1"/>
          </p:cNvSpPr>
          <p:nvPr>
            <p:ph idx="1"/>
          </p:nvPr>
        </p:nvSpPr>
        <p:spPr/>
        <p:txBody>
          <a:bodyPr>
            <a:noAutofit/>
          </a:bodyPr>
          <a:lstStyle/>
          <a:p>
            <a:pPr marL="0" indent="0" algn="just">
              <a:buNone/>
            </a:pPr>
            <a:r>
              <a:rPr lang="es-AR" sz="3600" b="1" dirty="0" smtClean="0"/>
              <a:t>-</a:t>
            </a:r>
            <a:r>
              <a:rPr lang="es-AR" sz="3600" b="1" dirty="0"/>
              <a:t>S</a:t>
            </a:r>
            <a:r>
              <a:rPr lang="es-AR" sz="3600" b="1" dirty="0" smtClean="0"/>
              <a:t>er parte de una red intersectorial de labor  desconcentrada, partiendo de una estructura vertical centralista y anquilosada.</a:t>
            </a:r>
          </a:p>
          <a:p>
            <a:pPr marL="0" indent="0" algn="just">
              <a:buNone/>
            </a:pPr>
            <a:r>
              <a:rPr lang="es-AR" sz="3600" b="1" dirty="0" smtClean="0"/>
              <a:t>-Sin un desarrollo de forma sobre </a:t>
            </a:r>
            <a:r>
              <a:rPr lang="es-AR" sz="3600" b="1" dirty="0"/>
              <a:t>medidas </a:t>
            </a:r>
            <a:r>
              <a:rPr lang="es-AR" sz="3600" b="1" dirty="0" err="1"/>
              <a:t>autosatisfactivas</a:t>
            </a:r>
            <a:r>
              <a:rPr lang="es-AR" sz="3600" b="1" dirty="0" smtClean="0"/>
              <a:t>.</a:t>
            </a:r>
          </a:p>
          <a:p>
            <a:pPr marL="0" indent="0" algn="just">
              <a:buNone/>
            </a:pPr>
            <a:r>
              <a:rPr lang="es-AR" sz="2400" b="1" dirty="0" smtClean="0"/>
              <a:t>Exigencia de recursos al P Ejecutivo, al P Legislativo, ad </a:t>
            </a:r>
            <a:r>
              <a:rPr lang="es-AR" sz="2400" b="1" dirty="0" err="1" smtClean="0"/>
              <a:t>intra</a:t>
            </a:r>
            <a:r>
              <a:rPr lang="es-AR" sz="2400" b="1" dirty="0" smtClean="0"/>
              <a:t> a la propia administración</a:t>
            </a:r>
          </a:p>
        </p:txBody>
      </p:sp>
    </p:spTree>
    <p:extLst>
      <p:ext uri="{BB962C8B-B14F-4D97-AF65-F5344CB8AC3E}">
        <p14:creationId xmlns:p14="http://schemas.microsoft.com/office/powerpoint/2010/main" val="1020723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a:t>Procedimiento de Complementariedad</a:t>
            </a:r>
            <a:endParaRPr lang="es-AR" dirty="0"/>
          </a:p>
        </p:txBody>
      </p:sp>
      <p:sp>
        <p:nvSpPr>
          <p:cNvPr id="3" name="Marcador de contenido 2"/>
          <p:cNvSpPr>
            <a:spLocks noGrp="1"/>
          </p:cNvSpPr>
          <p:nvPr>
            <p:ph idx="1"/>
          </p:nvPr>
        </p:nvSpPr>
        <p:spPr/>
        <p:txBody>
          <a:bodyPr>
            <a:normAutofit fontScale="92500" lnSpcReduction="10000"/>
          </a:bodyPr>
          <a:lstStyle/>
          <a:p>
            <a:pPr marL="0" indent="0" algn="just">
              <a:buNone/>
            </a:pPr>
            <a:r>
              <a:rPr lang="es-AR" sz="3600" b="1" dirty="0" smtClean="0"/>
              <a:t>Creemos que desde la mirada del niño hay más “tráfico” de adultos que “tránsito”, porque:</a:t>
            </a:r>
          </a:p>
          <a:p>
            <a:pPr marL="0" indent="0" algn="just">
              <a:buNone/>
            </a:pPr>
            <a:r>
              <a:rPr lang="es-AR" sz="3600" b="1" dirty="0" smtClean="0"/>
              <a:t>-</a:t>
            </a:r>
            <a:r>
              <a:rPr lang="es-MX" sz="3900" b="1" dirty="0" smtClean="0"/>
              <a:t>no se descubrió complementariedad.</a:t>
            </a:r>
          </a:p>
          <a:p>
            <a:pPr marL="0" indent="0" algn="just">
              <a:buNone/>
            </a:pPr>
            <a:r>
              <a:rPr lang="es-MX" sz="3900" b="1" dirty="0" smtClean="0"/>
              <a:t>-se minimizó el Estado.</a:t>
            </a:r>
          </a:p>
          <a:p>
            <a:pPr marL="0" indent="0" algn="just">
              <a:buNone/>
            </a:pPr>
            <a:r>
              <a:rPr lang="es-MX" sz="3900" b="1" dirty="0" smtClean="0"/>
              <a:t>-no hubo </a:t>
            </a:r>
            <a:r>
              <a:rPr lang="es-MX" sz="3900" b="1" dirty="0" err="1" smtClean="0"/>
              <a:t>deconstucción</a:t>
            </a:r>
            <a:r>
              <a:rPr lang="es-MX" sz="3900" b="1" dirty="0" smtClean="0"/>
              <a:t> y protección a la </a:t>
            </a:r>
            <a:r>
              <a:rPr lang="es-MX" sz="3900" b="1" dirty="0" err="1" smtClean="0"/>
              <a:t>macrofamilia</a:t>
            </a:r>
            <a:endParaRPr lang="es-MX" sz="3900" b="1" dirty="0"/>
          </a:p>
          <a:p>
            <a:pPr marL="0" indent="0">
              <a:buNone/>
            </a:pPr>
            <a:endParaRPr lang="es-AR" dirty="0"/>
          </a:p>
        </p:txBody>
      </p:sp>
    </p:spTree>
    <p:extLst>
      <p:ext uri="{BB962C8B-B14F-4D97-AF65-F5344CB8AC3E}">
        <p14:creationId xmlns:p14="http://schemas.microsoft.com/office/powerpoint/2010/main" val="1158842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Ejercitamos el acogimiento como cultura?</a:t>
            </a:r>
            <a:endParaRPr lang="es-AR" dirty="0"/>
          </a:p>
        </p:txBody>
      </p:sp>
      <p:sp>
        <p:nvSpPr>
          <p:cNvPr id="3" name="Marcador de contenido 2"/>
          <p:cNvSpPr>
            <a:spLocks noGrp="1"/>
          </p:cNvSpPr>
          <p:nvPr>
            <p:ph idx="1"/>
          </p:nvPr>
        </p:nvSpPr>
        <p:spPr/>
        <p:txBody>
          <a:bodyPr>
            <a:normAutofit lnSpcReduction="10000"/>
          </a:bodyPr>
          <a:lstStyle/>
          <a:p>
            <a:pPr algn="just"/>
            <a:r>
              <a:rPr lang="es-AR" sz="4000" dirty="0" smtClean="0"/>
              <a:t>Trabajamos vínculos?</a:t>
            </a:r>
          </a:p>
          <a:p>
            <a:pPr algn="just"/>
            <a:r>
              <a:rPr lang="es-AR" sz="4000" dirty="0" smtClean="0"/>
              <a:t>Premiamos el servicio, la nobleza, la generosidad?</a:t>
            </a:r>
          </a:p>
          <a:p>
            <a:pPr algn="just"/>
            <a:r>
              <a:rPr lang="es-AR" sz="4000" dirty="0" smtClean="0"/>
              <a:t>Verdaderamente ampliamos el concepto de Familia en razón de abrigar?</a:t>
            </a:r>
            <a:endParaRPr lang="es-AR" sz="4000" dirty="0"/>
          </a:p>
        </p:txBody>
      </p:sp>
    </p:spTree>
    <p:extLst>
      <p:ext uri="{BB962C8B-B14F-4D97-AF65-F5344CB8AC3E}">
        <p14:creationId xmlns:p14="http://schemas.microsoft.com/office/powerpoint/2010/main" val="1044139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Vínculos y Excepcionalidad</a:t>
            </a:r>
            <a:endParaRPr lang="es-AR" dirty="0"/>
          </a:p>
        </p:txBody>
      </p:sp>
      <p:sp>
        <p:nvSpPr>
          <p:cNvPr id="3" name="Marcador de contenido 2"/>
          <p:cNvSpPr>
            <a:spLocks noGrp="1"/>
          </p:cNvSpPr>
          <p:nvPr>
            <p:ph idx="1"/>
          </p:nvPr>
        </p:nvSpPr>
        <p:spPr/>
        <p:txBody>
          <a:bodyPr>
            <a:noAutofit/>
          </a:bodyPr>
          <a:lstStyle/>
          <a:p>
            <a:pPr marL="0" indent="0" algn="just">
              <a:buNone/>
            </a:pPr>
            <a:r>
              <a:rPr lang="es-AR" sz="3600" b="1" dirty="0"/>
              <a:t>“Artículo 9-1. Los Estados Partes velarán por </a:t>
            </a:r>
            <a:r>
              <a:rPr lang="es-AR" sz="3600" b="1" u="sng" dirty="0"/>
              <a:t>que el niño no sea separado de sus padres contra la voluntad de éstos, excepto cuando, a reserva de revisión </a:t>
            </a:r>
            <a:r>
              <a:rPr lang="es-AR" sz="3600" b="1" u="sng" dirty="0" err="1" smtClean="0"/>
              <a:t>judicial</a:t>
            </a:r>
            <a:r>
              <a:rPr lang="es-AR" sz="3600" b="1" dirty="0" err="1" smtClean="0"/>
              <a:t>,</a:t>
            </a:r>
            <a:r>
              <a:rPr lang="es-AR" sz="3600" b="1" u="sng" dirty="0" err="1" smtClean="0"/>
              <a:t>en</a:t>
            </a:r>
            <a:r>
              <a:rPr lang="es-AR" sz="3600" b="1" u="sng" dirty="0" smtClean="0"/>
              <a:t>… </a:t>
            </a:r>
            <a:r>
              <a:rPr lang="es-AR" sz="3600" b="1" u="sng" dirty="0"/>
              <a:t>casos </a:t>
            </a:r>
            <a:r>
              <a:rPr lang="es-AR" sz="3600" b="1" u="sng" dirty="0" smtClean="0"/>
              <a:t>en </a:t>
            </a:r>
            <a:r>
              <a:rPr lang="es-AR" sz="3600" b="1" u="sng" dirty="0"/>
              <a:t>que el niño sea objeto de maltrato o </a:t>
            </a:r>
            <a:r>
              <a:rPr lang="es-AR" sz="3600" b="1" u="sng" dirty="0" smtClean="0"/>
              <a:t>descuido…</a:t>
            </a:r>
            <a:endParaRPr lang="es-AR" sz="3600" b="1" dirty="0"/>
          </a:p>
        </p:txBody>
      </p:sp>
    </p:spTree>
    <p:extLst>
      <p:ext uri="{BB962C8B-B14F-4D97-AF65-F5344CB8AC3E}">
        <p14:creationId xmlns:p14="http://schemas.microsoft.com/office/powerpoint/2010/main" val="409751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Vínculos y Excepcionalidad</a:t>
            </a:r>
            <a:endParaRPr lang="es-AR" dirty="0"/>
          </a:p>
        </p:txBody>
      </p:sp>
      <p:sp>
        <p:nvSpPr>
          <p:cNvPr id="3" name="Marcador de contenido 2"/>
          <p:cNvSpPr>
            <a:spLocks noGrp="1"/>
          </p:cNvSpPr>
          <p:nvPr>
            <p:ph idx="1"/>
          </p:nvPr>
        </p:nvSpPr>
        <p:spPr/>
        <p:txBody>
          <a:bodyPr>
            <a:noAutofit/>
          </a:bodyPr>
          <a:lstStyle/>
          <a:p>
            <a:pPr marL="0" indent="0" algn="just">
              <a:buNone/>
            </a:pPr>
            <a:r>
              <a:rPr lang="es-AR" sz="3600" b="1" dirty="0"/>
              <a:t>Artículo 19-1. </a:t>
            </a:r>
            <a:r>
              <a:rPr lang="es-AR" sz="3600" b="1" u="sng" dirty="0"/>
              <a:t>Los Estados Partes adoptarán todas las </a:t>
            </a:r>
            <a:r>
              <a:rPr lang="es-AR" sz="3600" b="1" u="sng" dirty="0" smtClean="0"/>
              <a:t>medidas… apropiadas </a:t>
            </a:r>
            <a:r>
              <a:rPr lang="es-AR" sz="3600" b="1" u="sng" dirty="0"/>
              <a:t>para proteger al niño contra toda forma de perjuicio o abuso físico o mental, descuido o trato negligente, malos tratos o explotación, incluido el abuso </a:t>
            </a:r>
            <a:r>
              <a:rPr lang="es-AR" sz="3600" b="1" u="sng" dirty="0" smtClean="0"/>
              <a:t>sexual..</a:t>
            </a:r>
            <a:r>
              <a:rPr lang="es-AR" sz="3600" b="1" dirty="0" smtClean="0"/>
              <a:t>.</a:t>
            </a:r>
            <a:endParaRPr lang="es-AR" sz="3600" b="1" dirty="0"/>
          </a:p>
        </p:txBody>
      </p:sp>
    </p:spTree>
    <p:extLst>
      <p:ext uri="{BB962C8B-B14F-4D97-AF65-F5344CB8AC3E}">
        <p14:creationId xmlns:p14="http://schemas.microsoft.com/office/powerpoint/2010/main" val="3768354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Artículo </a:t>
            </a:r>
            <a:r>
              <a:rPr lang="es-ES" dirty="0" smtClean="0"/>
              <a:t>20 CDN </a:t>
            </a:r>
            <a:r>
              <a:rPr lang="es-AR" b="1" dirty="0"/>
              <a:t/>
            </a:r>
            <a:br>
              <a:rPr lang="es-AR" b="1" dirty="0"/>
            </a:br>
            <a:endParaRPr lang="es-AR" dirty="0"/>
          </a:p>
        </p:txBody>
      </p:sp>
      <p:sp>
        <p:nvSpPr>
          <p:cNvPr id="3" name="Marcador de contenido 2"/>
          <p:cNvSpPr>
            <a:spLocks noGrp="1"/>
          </p:cNvSpPr>
          <p:nvPr>
            <p:ph idx="1"/>
          </p:nvPr>
        </p:nvSpPr>
        <p:spPr/>
        <p:txBody>
          <a:bodyPr>
            <a:noAutofit/>
          </a:bodyPr>
          <a:lstStyle/>
          <a:p>
            <a:pPr marL="0" indent="0" algn="just">
              <a:buNone/>
            </a:pPr>
            <a:r>
              <a:rPr lang="es-MX" sz="2400" b="1" u="sng" dirty="0"/>
              <a:t>Los niños temporal o permanentemente privados de su medio familiar, o cuyo superior interés exija que no permanezcan en ese medio,</a:t>
            </a:r>
            <a:r>
              <a:rPr lang="es-MX" sz="2400" b="1" dirty="0"/>
              <a:t> tendrán derecho a la </a:t>
            </a:r>
            <a:r>
              <a:rPr lang="es-MX" sz="2400" b="1" u="sng" dirty="0"/>
              <a:t>protección y asistencia</a:t>
            </a:r>
            <a:r>
              <a:rPr lang="es-MX" sz="2400" b="1" dirty="0"/>
              <a:t> especiales del Estado. </a:t>
            </a:r>
            <a:r>
              <a:rPr lang="es-MX" sz="2400" b="1" u="sng" dirty="0" smtClean="0"/>
              <a:t>Los </a:t>
            </a:r>
            <a:r>
              <a:rPr lang="es-MX" sz="2400" b="1" u="sng" dirty="0"/>
              <a:t>Estados Partes garantizarán</a:t>
            </a:r>
            <a:r>
              <a:rPr lang="es-MX" sz="2400" b="1" dirty="0"/>
              <a:t>, de conformidad con sus leyes nacionales, </a:t>
            </a:r>
            <a:r>
              <a:rPr lang="es-MX" sz="2400" b="1" u="sng" dirty="0"/>
              <a:t>otros tipos de cuidado </a:t>
            </a:r>
            <a:r>
              <a:rPr lang="es-MX" sz="2400" b="1" dirty="0"/>
              <a:t>para esos niños. </a:t>
            </a:r>
            <a:endParaRPr lang="es-AR" sz="2400" b="1" dirty="0"/>
          </a:p>
          <a:p>
            <a:pPr marL="0" indent="0" algn="just">
              <a:buNone/>
            </a:pPr>
            <a:r>
              <a:rPr lang="es-AR" sz="2400" b="1" u="sng" dirty="0"/>
              <a:t>Entre esos cuidados figurarán</a:t>
            </a:r>
            <a:r>
              <a:rPr lang="es-AR" sz="2400" b="1" dirty="0"/>
              <a:t>, entre otras cosas, la colocación en hogares de guarda, </a:t>
            </a:r>
            <a:r>
              <a:rPr lang="es-AR" sz="2400" b="1" u="sng" dirty="0"/>
              <a:t>la </a:t>
            </a:r>
            <a:r>
              <a:rPr lang="es-AR" sz="2400" b="1" u="sng" dirty="0" err="1"/>
              <a:t>kafala</a:t>
            </a:r>
            <a:r>
              <a:rPr lang="es-AR" sz="2400" b="1" u="sng" dirty="0"/>
              <a:t> del derecho islámico</a:t>
            </a:r>
            <a:r>
              <a:rPr lang="es-AR" sz="2400" b="1" dirty="0"/>
              <a:t>, la adopción o de ser necesario, la colocación en instituciones adecuadas de protección de menores. </a:t>
            </a:r>
          </a:p>
        </p:txBody>
      </p:sp>
    </p:spTree>
    <p:extLst>
      <p:ext uri="{BB962C8B-B14F-4D97-AF65-F5344CB8AC3E}">
        <p14:creationId xmlns:p14="http://schemas.microsoft.com/office/powerpoint/2010/main" val="704894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Naturaleza Jurídica Art 19 CDN</a:t>
            </a:r>
            <a:endParaRPr lang="es-AR" b="1" dirty="0"/>
          </a:p>
        </p:txBody>
      </p:sp>
      <p:sp>
        <p:nvSpPr>
          <p:cNvPr id="3" name="2 Marcador de contenido"/>
          <p:cNvSpPr>
            <a:spLocks noGrp="1"/>
          </p:cNvSpPr>
          <p:nvPr>
            <p:ph idx="1"/>
          </p:nvPr>
        </p:nvSpPr>
        <p:spPr/>
        <p:txBody>
          <a:bodyPr>
            <a:normAutofit fontScale="92500" lnSpcReduction="10000"/>
          </a:bodyPr>
          <a:lstStyle/>
          <a:p>
            <a:pPr algn="ctr">
              <a:lnSpc>
                <a:spcPct val="80000"/>
              </a:lnSpc>
              <a:buNone/>
            </a:pPr>
            <a:r>
              <a:rPr lang="es-ES" sz="4800" b="1" dirty="0"/>
              <a:t>La excepcionalidad es un “hasta después”, con perentoriedad de plazos,  por motivos graves, e intentando sostener vínculos </a:t>
            </a:r>
          </a:p>
          <a:p>
            <a:pPr algn="ctr">
              <a:lnSpc>
                <a:spcPct val="80000"/>
              </a:lnSpc>
              <a:buNone/>
            </a:pPr>
            <a:endParaRPr lang="es-ES" sz="4000" b="1" dirty="0"/>
          </a:p>
          <a:p>
            <a:pPr algn="ctr">
              <a:lnSpc>
                <a:spcPct val="80000"/>
              </a:lnSpc>
              <a:buNone/>
            </a:pPr>
            <a:r>
              <a:rPr lang="es-ES" sz="4000" b="1" dirty="0"/>
              <a:t>(Arts. 35.1 y 35.2 D 300)</a:t>
            </a:r>
          </a:p>
          <a:p>
            <a:pPr>
              <a:buNone/>
            </a:pPr>
            <a:endParaRPr lang="es-AR" dirty="0"/>
          </a:p>
        </p:txBody>
      </p:sp>
    </p:spTree>
    <p:extLst>
      <p:ext uri="{BB962C8B-B14F-4D97-AF65-F5344CB8AC3E}">
        <p14:creationId xmlns:p14="http://schemas.microsoft.com/office/powerpoint/2010/main" val="28897625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Ámbitos de tratamiento de la excepcionalidad</a:t>
            </a:r>
            <a:endParaRPr lang="es-AR" b="1" dirty="0"/>
          </a:p>
        </p:txBody>
      </p:sp>
      <p:sp>
        <p:nvSpPr>
          <p:cNvPr id="3" name="2 Marcador de contenido"/>
          <p:cNvSpPr>
            <a:spLocks noGrp="1"/>
          </p:cNvSpPr>
          <p:nvPr>
            <p:ph idx="1"/>
          </p:nvPr>
        </p:nvSpPr>
        <p:spPr/>
        <p:txBody>
          <a:bodyPr>
            <a:normAutofit lnSpcReduction="10000"/>
          </a:bodyPr>
          <a:lstStyle/>
          <a:p>
            <a:pPr algn="ctr">
              <a:lnSpc>
                <a:spcPct val="90000"/>
              </a:lnSpc>
              <a:buNone/>
            </a:pPr>
            <a:r>
              <a:rPr lang="es-MX" sz="3600" b="1" dirty="0"/>
              <a:t>Alojamiento en ámbitos familiares alternativos, o entidades de atención social y de la salud.</a:t>
            </a:r>
          </a:p>
          <a:p>
            <a:pPr algn="ctr">
              <a:lnSpc>
                <a:spcPct val="90000"/>
              </a:lnSpc>
              <a:buNone/>
            </a:pPr>
            <a:endParaRPr lang="es-MX" sz="3600" b="1" dirty="0"/>
          </a:p>
          <a:p>
            <a:pPr algn="ctr">
              <a:lnSpc>
                <a:spcPct val="90000"/>
              </a:lnSpc>
              <a:buNone/>
            </a:pPr>
            <a:r>
              <a:rPr lang="es-MX" sz="3600" b="1" dirty="0"/>
              <a:t>El Art. 35 D 300 habla también de parientes, </a:t>
            </a:r>
            <a:r>
              <a:rPr lang="es-MX" sz="3600" b="1" u="sng" dirty="0"/>
              <a:t>adultos idóneos</a:t>
            </a:r>
            <a:r>
              <a:rPr lang="es-MX" sz="3600" b="1" dirty="0"/>
              <a:t>, hogares voluntarios, hogares comunitarios, hogares de niños registrados.</a:t>
            </a:r>
            <a:endParaRPr lang="es-ES" sz="3600" b="1" dirty="0"/>
          </a:p>
          <a:p>
            <a:pPr>
              <a:lnSpc>
                <a:spcPct val="90000"/>
              </a:lnSpc>
              <a:buNone/>
            </a:pPr>
            <a:endParaRPr lang="es-MX" b="1" dirty="0" smtClean="0"/>
          </a:p>
          <a:p>
            <a:pPr>
              <a:lnSpc>
                <a:spcPct val="90000"/>
              </a:lnSpc>
              <a:buNone/>
            </a:pPr>
            <a:endParaRPr lang="es-ES" b="1" dirty="0" smtClean="0"/>
          </a:p>
          <a:p>
            <a:pPr>
              <a:buNone/>
            </a:pPr>
            <a:endParaRPr lang="es-AR" dirty="0"/>
          </a:p>
        </p:txBody>
      </p:sp>
    </p:spTree>
    <p:extLst>
      <p:ext uri="{BB962C8B-B14F-4D97-AF65-F5344CB8AC3E}">
        <p14:creationId xmlns:p14="http://schemas.microsoft.com/office/powerpoint/2010/main" val="37540351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Protocolos de Excepcionalidad</a:t>
            </a:r>
            <a:endParaRPr lang="es-AR" dirty="0"/>
          </a:p>
        </p:txBody>
      </p:sp>
      <p:sp>
        <p:nvSpPr>
          <p:cNvPr id="3" name="2 Marcador de contenido"/>
          <p:cNvSpPr>
            <a:spLocks noGrp="1"/>
          </p:cNvSpPr>
          <p:nvPr>
            <p:ph idx="1"/>
          </p:nvPr>
        </p:nvSpPr>
        <p:spPr/>
        <p:txBody>
          <a:bodyPr>
            <a:noAutofit/>
          </a:bodyPr>
          <a:lstStyle/>
          <a:p>
            <a:pPr algn="just"/>
            <a:r>
              <a:rPr lang="es-AR" sz="2400" b="1" dirty="0"/>
              <a:t>L. 13634- art. 100: Modificase el inciso h) del artículo 35 de la Ley 13.298, que quedará redactado de la siguiente manera: h) Con </a:t>
            </a:r>
            <a:r>
              <a:rPr lang="es-AR" sz="2400" b="1" u="sng" dirty="0"/>
              <a:t>carácter excepcional y provisional</a:t>
            </a:r>
            <a:r>
              <a:rPr lang="es-AR" sz="2400" b="1" dirty="0"/>
              <a:t> la permanencia temporal en ámbitos familiares alternativos o entidades de atención social y/o de salud, con </a:t>
            </a:r>
            <a:r>
              <a:rPr lang="es-AR" sz="2400" b="1" u="sng" dirty="0"/>
              <a:t>comunicación de lo resuelto, dentro de las veinticuatro (24) horas, al Asesor de Incapaces y al Juez de Familia competente.</a:t>
            </a:r>
            <a:r>
              <a:rPr lang="es-AR" sz="2400" b="1" dirty="0"/>
              <a:t> El Juez de Familia, con citación y audiencia de los representantes legales, deberá resolver la legalidad de la medida </a:t>
            </a:r>
            <a:r>
              <a:rPr lang="es-AR" sz="2400" b="1" u="sng" dirty="0"/>
              <a:t>(72horas)</a:t>
            </a:r>
            <a:r>
              <a:rPr lang="es-AR" sz="2400" b="1" i="1" dirty="0"/>
              <a:t>.</a:t>
            </a:r>
            <a:r>
              <a:rPr lang="es-AR" sz="2400" b="1" dirty="0"/>
              <a:t> </a:t>
            </a:r>
            <a:br>
              <a:rPr lang="es-AR" sz="2400" b="1" dirty="0"/>
            </a:br>
            <a:endParaRPr lang="es-AR" sz="2400" dirty="0"/>
          </a:p>
        </p:txBody>
      </p:sp>
    </p:spTree>
    <p:extLst>
      <p:ext uri="{BB962C8B-B14F-4D97-AF65-F5344CB8AC3E}">
        <p14:creationId xmlns:p14="http://schemas.microsoft.com/office/powerpoint/2010/main" val="2990671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Reforma del Art. 35 bis L. 14537</a:t>
            </a:r>
            <a:endParaRPr lang="es-AR" dirty="0"/>
          </a:p>
        </p:txBody>
      </p:sp>
      <p:sp>
        <p:nvSpPr>
          <p:cNvPr id="3" name="Marcador de contenido 2"/>
          <p:cNvSpPr>
            <a:spLocks noGrp="1"/>
          </p:cNvSpPr>
          <p:nvPr>
            <p:ph idx="1"/>
          </p:nvPr>
        </p:nvSpPr>
        <p:spPr/>
        <p:txBody>
          <a:bodyPr>
            <a:noAutofit/>
          </a:bodyPr>
          <a:lstStyle/>
          <a:p>
            <a:pPr algn="just"/>
            <a:r>
              <a:rPr lang="es-AR" sz="2000" b="1" dirty="0"/>
              <a:t>El Servicio de Promoción y Protección de Derechos deberá comunicar la resolución en la que estima procedente la medida de abrigo, dentro de las veinticuatro (24) horas, al Asesor de Incapaces y al Juez de Familia competente. El Juez de Familia deberá resolver la legalidad de la medida en un plazo de setenta y dos (72) horas. </a:t>
            </a:r>
            <a:r>
              <a:rPr lang="es-AR" sz="2000" b="1" u="sng" dirty="0"/>
              <a:t>En todo momento se garantizará el derecho del niño, niña o adolescente a ser oído. Cualquier consenso que pudieren manifestar los progenitores al tiempo de ser adoptada la medida en sede administrativa, carece de toda entidad</a:t>
            </a:r>
            <a:r>
              <a:rPr lang="es-AR" sz="2000" b="1" dirty="0"/>
              <a:t> para enervar el posterior control judicial sobre su legalidad.</a:t>
            </a:r>
          </a:p>
          <a:p>
            <a:endParaRPr lang="es-AR" sz="2000" dirty="0"/>
          </a:p>
        </p:txBody>
      </p:sp>
    </p:spTree>
    <p:extLst>
      <p:ext uri="{BB962C8B-B14F-4D97-AF65-F5344CB8AC3E}">
        <p14:creationId xmlns:p14="http://schemas.microsoft.com/office/powerpoint/2010/main" val="1746666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L. 14537</a:t>
            </a:r>
            <a:endParaRPr lang="es-AR" dirty="0"/>
          </a:p>
        </p:txBody>
      </p:sp>
      <p:sp>
        <p:nvSpPr>
          <p:cNvPr id="3" name="Marcador de contenido 2"/>
          <p:cNvSpPr>
            <a:spLocks noGrp="1"/>
          </p:cNvSpPr>
          <p:nvPr>
            <p:ph idx="1"/>
          </p:nvPr>
        </p:nvSpPr>
        <p:spPr/>
        <p:txBody>
          <a:bodyPr/>
          <a:lstStyle/>
          <a:p>
            <a:pPr algn="just"/>
            <a:r>
              <a:rPr lang="es-AR" sz="2000" b="1" dirty="0" smtClean="0"/>
              <a:t>Reformula art. 19 de la Ley 13298 </a:t>
            </a:r>
            <a:r>
              <a:rPr lang="es-AR" sz="2000" b="1" dirty="0"/>
              <a:t> </a:t>
            </a:r>
            <a:r>
              <a:rPr lang="es-AR" sz="2000" b="1" u="sng" dirty="0" smtClean="0"/>
              <a:t>Genera I-proactividad en </a:t>
            </a:r>
            <a:r>
              <a:rPr lang="es-AR" sz="2000" b="1" u="sng" dirty="0"/>
              <a:t>los procesos de declaración de la situación de </a:t>
            </a:r>
            <a:r>
              <a:rPr lang="es-AR" sz="2000" b="1" u="sng" dirty="0" err="1"/>
              <a:t>adoptabilidad</a:t>
            </a:r>
            <a:r>
              <a:rPr lang="es-AR" sz="2000" b="1" dirty="0"/>
              <a:t> </a:t>
            </a:r>
            <a:endParaRPr lang="es-AR" sz="2000" b="1" dirty="0" smtClean="0"/>
          </a:p>
          <a:p>
            <a:pPr algn="just"/>
            <a:r>
              <a:rPr lang="es-AR" sz="2000" b="1" dirty="0" smtClean="0"/>
              <a:t>Reformula art. 35 e incorpora: La </a:t>
            </a:r>
            <a:r>
              <a:rPr lang="es-AR" sz="2000" b="1" dirty="0"/>
              <a:t>medida de abrigo es una medida de protección excepcional </a:t>
            </a:r>
            <a:r>
              <a:rPr lang="es-AR" sz="2000" b="1" dirty="0" smtClean="0"/>
              <a:t>/</a:t>
            </a:r>
            <a:r>
              <a:rPr lang="es-AR" sz="2000" b="1" dirty="0"/>
              <a:t>hasta tanto se evalúe la implementación de otras medidas tendientes a </a:t>
            </a:r>
            <a:r>
              <a:rPr lang="es-AR" sz="2000" b="1" dirty="0" smtClean="0"/>
              <a:t>preservar o restituir los derechos vulnerados/</a:t>
            </a:r>
            <a:r>
              <a:rPr lang="es-AR" sz="2000" b="1" dirty="0"/>
              <a:t>es de </a:t>
            </a:r>
            <a:r>
              <a:rPr lang="es-AR" sz="2000" b="1" dirty="0" smtClean="0"/>
              <a:t>II- </a:t>
            </a:r>
            <a:r>
              <a:rPr lang="es-AR" sz="2000" b="1" u="sng" dirty="0" smtClean="0"/>
              <a:t>carácter </a:t>
            </a:r>
            <a:r>
              <a:rPr lang="es-AR" sz="2000" b="1" u="sng" dirty="0"/>
              <a:t>subsidiario respecto de otras </a:t>
            </a:r>
            <a:r>
              <a:rPr lang="es-AR" sz="2000" b="1" u="sng" dirty="0" smtClean="0"/>
              <a:t>medidas</a:t>
            </a:r>
            <a:r>
              <a:rPr lang="es-AR" sz="2000" b="1" dirty="0" smtClean="0"/>
              <a:t>/ III-</a:t>
            </a:r>
            <a:r>
              <a:rPr lang="es-AR" sz="2000" b="1" u="sng" dirty="0" smtClean="0"/>
              <a:t>La </a:t>
            </a:r>
            <a:r>
              <a:rPr lang="es-AR" sz="2000" b="1" u="sng" dirty="0"/>
              <a:t>familia ampliada u otros miembros de la comunidad</a:t>
            </a:r>
            <a:r>
              <a:rPr lang="es-AR" sz="2000" b="1" dirty="0"/>
              <a:t> vinculados con el niño, niña o adolescente, </a:t>
            </a:r>
            <a:r>
              <a:rPr lang="es-AR" sz="2000" b="1" u="sng" dirty="0"/>
              <a:t>serán considerados prioritarios al momento de establecer el ámbito alternativo de convivencia</a:t>
            </a:r>
            <a:r>
              <a:rPr lang="es-AR" sz="2000" b="1" dirty="0" smtClean="0"/>
              <a:t>.</a:t>
            </a:r>
          </a:p>
          <a:p>
            <a:pPr lvl="8" algn="just"/>
            <a:r>
              <a:rPr lang="es-AR" b="1" dirty="0" smtClean="0"/>
              <a:t>Y sigue</a:t>
            </a:r>
            <a:endParaRPr lang="es-AR" b="1" dirty="0"/>
          </a:p>
          <a:p>
            <a:pPr algn="just"/>
            <a:endParaRPr lang="es-AR" b="1" dirty="0"/>
          </a:p>
        </p:txBody>
      </p:sp>
    </p:spTree>
    <p:extLst>
      <p:ext uri="{BB962C8B-B14F-4D97-AF65-F5344CB8AC3E}">
        <p14:creationId xmlns:p14="http://schemas.microsoft.com/office/powerpoint/2010/main" val="26089985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L. 14537</a:t>
            </a:r>
            <a:endParaRPr lang="es-AR" dirty="0"/>
          </a:p>
        </p:txBody>
      </p:sp>
      <p:sp>
        <p:nvSpPr>
          <p:cNvPr id="3" name="Marcador de contenido 2"/>
          <p:cNvSpPr>
            <a:spLocks noGrp="1"/>
          </p:cNvSpPr>
          <p:nvPr>
            <p:ph idx="1"/>
          </p:nvPr>
        </p:nvSpPr>
        <p:spPr/>
        <p:txBody>
          <a:bodyPr>
            <a:normAutofit fontScale="62500" lnSpcReduction="20000"/>
          </a:bodyPr>
          <a:lstStyle/>
          <a:p>
            <a:pPr algn="just"/>
            <a:r>
              <a:rPr lang="es-AR" sz="3800" b="1" dirty="0"/>
              <a:t>El niño, niña o adolescente tendrá una </a:t>
            </a:r>
            <a:r>
              <a:rPr lang="es-AR" sz="3800" b="1" dirty="0" smtClean="0"/>
              <a:t>IV- </a:t>
            </a:r>
            <a:r>
              <a:rPr lang="es-AR" sz="3800" b="1" u="sng" dirty="0" smtClean="0"/>
              <a:t>participación </a:t>
            </a:r>
            <a:r>
              <a:rPr lang="es-AR" sz="3800" b="1" u="sng" dirty="0"/>
              <a:t>activa </a:t>
            </a:r>
            <a:r>
              <a:rPr lang="es-AR" sz="3800" b="1" dirty="0"/>
              <a:t>en el procedimiento y, de acuerdo a su edad y grado de madurez, se le deberá informar que tiene derecho de comparecer con </a:t>
            </a:r>
            <a:r>
              <a:rPr lang="es-AR" sz="3800" b="1" dirty="0" smtClean="0"/>
              <a:t>V-</a:t>
            </a:r>
            <a:r>
              <a:rPr lang="es-AR" sz="3800" b="1" u="sng" dirty="0" smtClean="0"/>
              <a:t>asistencia </a:t>
            </a:r>
            <a:r>
              <a:rPr lang="es-AR" sz="3800" b="1" u="sng" dirty="0"/>
              <a:t>letrada</a:t>
            </a:r>
            <a:r>
              <a:rPr lang="es-AR" sz="3800" b="1" dirty="0"/>
              <a:t>; sobre la naturaleza de la medida que se va a adoptar y se deberá garantizar su intervención en la definición de las alternativas de convivencia, con </a:t>
            </a:r>
            <a:r>
              <a:rPr lang="es-AR" sz="3800" b="1" u="sng" dirty="0" smtClean="0"/>
              <a:t>VI-especial </a:t>
            </a:r>
            <a:r>
              <a:rPr lang="es-AR" sz="3800" b="1" u="sng" dirty="0"/>
              <a:t>consideración de su opinión</a:t>
            </a:r>
            <a:r>
              <a:rPr lang="es-AR" sz="3800" b="1" dirty="0"/>
              <a:t> </a:t>
            </a:r>
            <a:endParaRPr lang="es-AR" sz="3800" b="1" dirty="0" smtClean="0"/>
          </a:p>
          <a:p>
            <a:endParaRPr lang="es-AR" b="1" dirty="0"/>
          </a:p>
          <a:p>
            <a:endParaRPr lang="es-AR" b="1" dirty="0" smtClean="0"/>
          </a:p>
          <a:p>
            <a:endParaRPr lang="es-AR" b="1" dirty="0"/>
          </a:p>
          <a:p>
            <a:pPr marL="0" indent="0">
              <a:buNone/>
            </a:pPr>
            <a:r>
              <a:rPr lang="es-AR" b="1" dirty="0" smtClean="0"/>
              <a:t>							</a:t>
            </a:r>
            <a:r>
              <a:rPr lang="es-AR" sz="2000" b="1" dirty="0" smtClean="0"/>
              <a:t>Y sigue…</a:t>
            </a:r>
            <a:endParaRPr lang="es-AR" b="1" dirty="0"/>
          </a:p>
        </p:txBody>
      </p:sp>
    </p:spTree>
    <p:extLst>
      <p:ext uri="{BB962C8B-B14F-4D97-AF65-F5344CB8AC3E}">
        <p14:creationId xmlns:p14="http://schemas.microsoft.com/office/powerpoint/2010/main" val="2228406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L. 14537</a:t>
            </a:r>
            <a:endParaRPr lang="es-AR" dirty="0"/>
          </a:p>
        </p:txBody>
      </p:sp>
      <p:sp>
        <p:nvSpPr>
          <p:cNvPr id="3" name="Marcador de contenido 2"/>
          <p:cNvSpPr>
            <a:spLocks noGrp="1"/>
          </p:cNvSpPr>
          <p:nvPr>
            <p:ph idx="1"/>
          </p:nvPr>
        </p:nvSpPr>
        <p:spPr/>
        <p:txBody>
          <a:bodyPr>
            <a:normAutofit/>
          </a:bodyPr>
          <a:lstStyle/>
          <a:p>
            <a:pPr algn="just"/>
            <a:r>
              <a:rPr lang="es-AR" b="1" dirty="0"/>
              <a:t>Durante la aplicación de la medida, el organismo administrativo trabajará para la </a:t>
            </a:r>
            <a:r>
              <a:rPr lang="es-AR" b="1" dirty="0" smtClean="0"/>
              <a:t>VII-</a:t>
            </a:r>
            <a:r>
              <a:rPr lang="es-AR" b="1" u="sng" dirty="0" err="1" smtClean="0"/>
              <a:t>revinculación</a:t>
            </a:r>
            <a:r>
              <a:rPr lang="es-AR" b="1" dirty="0"/>
              <a:t> </a:t>
            </a:r>
            <a:r>
              <a:rPr lang="es-AR" b="1" dirty="0" smtClean="0"/>
              <a:t>…/</a:t>
            </a:r>
            <a:r>
              <a:rPr lang="es-AR" b="1" dirty="0"/>
              <a:t>La medida excepcional solo será respetuosa del interés superior del niño si es adoptada </a:t>
            </a:r>
            <a:r>
              <a:rPr lang="es-AR" b="1" dirty="0" smtClean="0"/>
              <a:t>VIII-</a:t>
            </a:r>
            <a:r>
              <a:rPr lang="es-AR" b="1" u="sng" dirty="0" smtClean="0"/>
              <a:t>frente </a:t>
            </a:r>
            <a:r>
              <a:rPr lang="es-AR" b="1" u="sng" dirty="0"/>
              <a:t>a la imposibilidad de exclusión del hogar de aquella persona que causare </a:t>
            </a:r>
            <a:r>
              <a:rPr lang="es-AR" b="1" u="sng" dirty="0" smtClean="0"/>
              <a:t>daño</a:t>
            </a:r>
            <a:r>
              <a:rPr lang="es-AR" b="1" dirty="0" smtClean="0"/>
              <a:t>…/…IX-</a:t>
            </a:r>
            <a:r>
              <a:rPr lang="es-AR" b="1" u="sng" dirty="0" smtClean="0"/>
              <a:t>no </a:t>
            </a:r>
            <a:r>
              <a:rPr lang="es-AR" b="1" u="sng" dirty="0"/>
              <a:t>podrá exceder los ciento ochenta (180) días</a:t>
            </a:r>
            <a:r>
              <a:rPr lang="es-AR" b="1" dirty="0" smtClean="0"/>
              <a:t>. /Cuando</a:t>
            </a:r>
            <a:r>
              <a:rPr lang="es-AR" b="1" dirty="0"/>
              <a:t>, aún </a:t>
            </a:r>
            <a:r>
              <a:rPr lang="es-AR" b="1" u="sng" dirty="0" smtClean="0"/>
              <a:t>antes</a:t>
            </a:r>
            <a:r>
              <a:rPr lang="es-AR" b="1" dirty="0" smtClean="0"/>
              <a:t>… las </a:t>
            </a:r>
            <a:r>
              <a:rPr lang="es-AR" b="1" dirty="0"/>
              <a:t>medidas de protección </a:t>
            </a:r>
            <a:r>
              <a:rPr lang="es-AR" b="1" u="sng" dirty="0" smtClean="0"/>
              <a:t>fracasaren</a:t>
            </a:r>
            <a:r>
              <a:rPr lang="es-AR" b="1" dirty="0" smtClean="0"/>
              <a:t>…, </a:t>
            </a:r>
            <a:r>
              <a:rPr lang="es-AR" b="1" dirty="0"/>
              <a:t>o </a:t>
            </a:r>
            <a:r>
              <a:rPr lang="es-AR" b="1" u="sng" dirty="0"/>
              <a:t>se advirtiere</a:t>
            </a:r>
            <a:r>
              <a:rPr lang="es-AR" b="1" dirty="0"/>
              <a:t> </a:t>
            </a:r>
            <a:r>
              <a:rPr lang="es-AR" b="1" dirty="0" smtClean="0"/>
              <a:t>… </a:t>
            </a:r>
            <a:r>
              <a:rPr lang="es-AR" b="1" u="sng" dirty="0" smtClean="0"/>
              <a:t>estado </a:t>
            </a:r>
            <a:r>
              <a:rPr lang="es-AR" b="1" u="sng" dirty="0"/>
              <a:t>de vulnerabilidad </a:t>
            </a:r>
            <a:r>
              <a:rPr lang="es-AR" b="1" dirty="0"/>
              <a:t>de sus derechos; </a:t>
            </a:r>
            <a:r>
              <a:rPr lang="es-AR" b="1" u="sng" dirty="0"/>
              <a:t>el organismo administrativo informará esta situación al Juez de Familia y peticionará, si correspondiere, la declaración de la situación de </a:t>
            </a:r>
            <a:r>
              <a:rPr lang="es-AR" b="1" u="sng" dirty="0" err="1"/>
              <a:t>adoptabilidad</a:t>
            </a:r>
            <a:r>
              <a:rPr lang="es-AR" b="1" dirty="0"/>
              <a:t>.</a:t>
            </a:r>
          </a:p>
          <a:p>
            <a:endParaRPr lang="es-AR" dirty="0"/>
          </a:p>
        </p:txBody>
      </p:sp>
    </p:spTree>
    <p:extLst>
      <p:ext uri="{BB962C8B-B14F-4D97-AF65-F5344CB8AC3E}">
        <p14:creationId xmlns:p14="http://schemas.microsoft.com/office/powerpoint/2010/main" val="41476369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dirty="0" smtClean="0"/>
              <a:t>L 14537 </a:t>
            </a:r>
            <a:br>
              <a:rPr lang="es-AR" b="1" dirty="0" smtClean="0"/>
            </a:br>
            <a:r>
              <a:rPr lang="es-ES" b="1" dirty="0" smtClean="0"/>
              <a:t>Estado de </a:t>
            </a:r>
            <a:r>
              <a:rPr lang="es-ES" b="1" dirty="0" err="1" smtClean="0"/>
              <a:t>adoptabilidad</a:t>
            </a:r>
            <a:r>
              <a:rPr lang="es-ES" b="1" dirty="0" smtClean="0"/>
              <a:t> </a:t>
            </a:r>
            <a:endParaRPr lang="es-AR" b="1" dirty="0"/>
          </a:p>
        </p:txBody>
      </p:sp>
      <p:sp>
        <p:nvSpPr>
          <p:cNvPr id="3" name="2 Marcador de contenido"/>
          <p:cNvSpPr>
            <a:spLocks noGrp="1"/>
          </p:cNvSpPr>
          <p:nvPr>
            <p:ph idx="1"/>
          </p:nvPr>
        </p:nvSpPr>
        <p:spPr/>
        <p:txBody>
          <a:bodyPr>
            <a:normAutofit fontScale="85000" lnSpcReduction="10000"/>
          </a:bodyPr>
          <a:lstStyle/>
          <a:p>
            <a:pPr algn="ctr">
              <a:buNone/>
            </a:pPr>
            <a:endParaRPr lang="es-AR" b="1" u="sng" dirty="0" smtClean="0"/>
          </a:p>
          <a:p>
            <a:pPr algn="just">
              <a:buNone/>
            </a:pPr>
            <a:r>
              <a:rPr lang="es-AR" sz="3600" b="1" dirty="0" smtClean="0"/>
              <a:t>  Cuando </a:t>
            </a:r>
            <a:r>
              <a:rPr lang="es-AR" sz="3600" b="1" dirty="0"/>
              <a:t>un niño, niña o adolescente </a:t>
            </a:r>
            <a:r>
              <a:rPr lang="es-AR" sz="3600" b="1" u="sng" dirty="0" smtClean="0"/>
              <a:t>no tenga </a:t>
            </a:r>
            <a:r>
              <a:rPr lang="es-AR" sz="3600" b="1" u="sng" dirty="0"/>
              <a:t>filiación</a:t>
            </a:r>
            <a:r>
              <a:rPr lang="es-AR" sz="3600" b="1" dirty="0"/>
              <a:t> establecida o sus </a:t>
            </a:r>
            <a:r>
              <a:rPr lang="es-AR" sz="3600" b="1" dirty="0" smtClean="0"/>
              <a:t>padres </a:t>
            </a:r>
            <a:r>
              <a:rPr lang="es-AR" sz="3600" b="1" u="sng" dirty="0" smtClean="0"/>
              <a:t>hayan </a:t>
            </a:r>
            <a:r>
              <a:rPr lang="es-AR" sz="3600" b="1" u="sng" dirty="0"/>
              <a:t>fallecido y se haya agotado la búsqueda de familiares </a:t>
            </a:r>
            <a:r>
              <a:rPr lang="es-AR" sz="3600" b="1" dirty="0"/>
              <a:t>de origen por parte de los </a:t>
            </a:r>
            <a:r>
              <a:rPr lang="es-AR" sz="3600" b="1" dirty="0" smtClean="0"/>
              <a:t>servicios de </a:t>
            </a:r>
            <a:r>
              <a:rPr lang="es-AR" sz="3600" b="1" dirty="0"/>
              <a:t>promoción y protección de derechos que corresponda, en un plazo </a:t>
            </a:r>
            <a:r>
              <a:rPr lang="es-AR" sz="3600" b="1" u="sng" dirty="0"/>
              <a:t>máximo de treinta (</a:t>
            </a:r>
            <a:r>
              <a:rPr lang="es-AR" sz="3600" b="1" u="sng" dirty="0" smtClean="0"/>
              <a:t>30) días</a:t>
            </a:r>
            <a:r>
              <a:rPr lang="es-AR" sz="3600" b="1" u="sng" dirty="0"/>
              <a:t>, prorrogables por un plazo igual sólo por razón fundada.</a:t>
            </a:r>
          </a:p>
          <a:p>
            <a:pPr algn="ctr"/>
            <a:endParaRPr lang="es-AR" b="1" dirty="0"/>
          </a:p>
        </p:txBody>
      </p:sp>
    </p:spTree>
    <p:extLst>
      <p:ext uri="{BB962C8B-B14F-4D97-AF65-F5344CB8AC3E}">
        <p14:creationId xmlns:p14="http://schemas.microsoft.com/office/powerpoint/2010/main" val="24244279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L. 14528</a:t>
            </a:r>
            <a:endParaRPr lang="es-AR" dirty="0"/>
          </a:p>
        </p:txBody>
      </p:sp>
      <p:sp>
        <p:nvSpPr>
          <p:cNvPr id="3" name="Marcador de contenido 2"/>
          <p:cNvSpPr>
            <a:spLocks noGrp="1"/>
          </p:cNvSpPr>
          <p:nvPr>
            <p:ph idx="1"/>
          </p:nvPr>
        </p:nvSpPr>
        <p:spPr/>
        <p:txBody>
          <a:bodyPr>
            <a:normAutofit fontScale="85000" lnSpcReduction="20000"/>
          </a:bodyPr>
          <a:lstStyle/>
          <a:p>
            <a:pPr algn="just"/>
            <a:r>
              <a:rPr lang="es-AR" sz="3600" b="1" dirty="0"/>
              <a:t>Art. 6° - Patrocinio Letrado: Los niños, niñas y adolescentes que tengan madurez y edad suficiente para participar en el proceso, serán </a:t>
            </a:r>
            <a:r>
              <a:rPr lang="es-AR" sz="3600" b="1" u="sng" dirty="0"/>
              <a:t>asistidos por un profesional letrado preferentemente  especializado  en  niñez   y  adolescencia.</a:t>
            </a:r>
            <a:r>
              <a:rPr lang="es-AR" sz="3600" b="1" dirty="0"/>
              <a:t>   La  asistencia  letrada  será garantizada a través de la Defensoría Oficial en caso de que no exista una ley especial que regule una representación específica. </a:t>
            </a:r>
          </a:p>
          <a:p>
            <a:pPr algn="just"/>
            <a:endParaRPr lang="es-AR" b="1" dirty="0"/>
          </a:p>
          <a:p>
            <a:pPr marL="0" indent="0">
              <a:buNone/>
            </a:pPr>
            <a:endParaRPr lang="es-AR" dirty="0"/>
          </a:p>
        </p:txBody>
      </p:sp>
    </p:spTree>
    <p:extLst>
      <p:ext uri="{BB962C8B-B14F-4D97-AF65-F5344CB8AC3E}">
        <p14:creationId xmlns:p14="http://schemas.microsoft.com/office/powerpoint/2010/main" val="4480142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AR" b="1" dirty="0" err="1" smtClean="0"/>
              <a:t>CCyC</a:t>
            </a:r>
            <a:r>
              <a:rPr lang="es-AR" b="1" dirty="0" smtClean="0"/>
              <a:t> ANTECEDENTES </a:t>
            </a:r>
            <a:r>
              <a:rPr lang="es-AR" dirty="0"/>
              <a:t/>
            </a:r>
            <a:br>
              <a:rPr lang="es-AR" dirty="0"/>
            </a:br>
            <a:r>
              <a:rPr lang="es-AR" dirty="0" smtClean="0"/>
              <a:t>Asistencia letrada en el proceso de adopción</a:t>
            </a:r>
            <a:endParaRPr lang="es-AR" dirty="0"/>
          </a:p>
        </p:txBody>
      </p:sp>
      <p:sp>
        <p:nvSpPr>
          <p:cNvPr id="3" name="Marcador de contenido 2"/>
          <p:cNvSpPr>
            <a:spLocks noGrp="1"/>
          </p:cNvSpPr>
          <p:nvPr>
            <p:ph idx="1"/>
          </p:nvPr>
        </p:nvSpPr>
        <p:spPr/>
        <p:txBody>
          <a:bodyPr>
            <a:normAutofit fontScale="70000" lnSpcReduction="20000"/>
          </a:bodyPr>
          <a:lstStyle/>
          <a:p>
            <a:pPr marL="0" indent="0" algn="just">
              <a:buNone/>
            </a:pPr>
            <a:r>
              <a:rPr lang="es-AR" sz="3300" b="1" dirty="0"/>
              <a:t>ARTÍCULO 608.- </a:t>
            </a:r>
            <a:r>
              <a:rPr lang="es-AR" sz="3300" b="1" u="sng" dirty="0"/>
              <a:t>Sujetos del procedimiento.</a:t>
            </a:r>
            <a:r>
              <a:rPr lang="es-AR" sz="3300" b="1" dirty="0"/>
              <a:t> El procedimiento que concluye con la declaración judicial de la situación de </a:t>
            </a:r>
            <a:r>
              <a:rPr lang="es-AR" sz="3300" b="1" dirty="0" err="1"/>
              <a:t>adoptabilidad</a:t>
            </a:r>
            <a:r>
              <a:rPr lang="es-AR" sz="3300" b="1" dirty="0"/>
              <a:t> requiere la intervención: a. </a:t>
            </a:r>
            <a:r>
              <a:rPr lang="es-AR" sz="3300" b="1" u="sng" dirty="0"/>
              <a:t>con carácter de parte</a:t>
            </a:r>
            <a:r>
              <a:rPr lang="es-AR" sz="3300" b="1" dirty="0"/>
              <a:t>, del niño, niña o adolescente, si tiene edad y grado de madurez suficiente, quien </a:t>
            </a:r>
            <a:r>
              <a:rPr lang="es-AR" sz="3300" b="1" u="sng" dirty="0"/>
              <a:t>comparece con asistencia letrada</a:t>
            </a:r>
            <a:r>
              <a:rPr lang="es-AR" sz="3300" b="1" dirty="0"/>
              <a:t>; b. con carácter de parte, de los padres u otros representantes legales del niño, niña o adolescentes; c. del organismo administrativo que participó en la etapa extrajudicial; d. del Ministerio Público. El juez también puede escuchar a los parientes y otros referentes afectivos.</a:t>
            </a:r>
          </a:p>
          <a:p>
            <a:pPr marL="0" indent="0">
              <a:buNone/>
            </a:pPr>
            <a:endParaRPr lang="es-AR" dirty="0"/>
          </a:p>
        </p:txBody>
      </p:sp>
    </p:spTree>
    <p:extLst>
      <p:ext uri="{BB962C8B-B14F-4D97-AF65-F5344CB8AC3E}">
        <p14:creationId xmlns:p14="http://schemas.microsoft.com/office/powerpoint/2010/main" val="2192888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b="1" dirty="0"/>
              <a:t>ANTECEDENTES </a:t>
            </a:r>
            <a:r>
              <a:rPr lang="es-AR" b="1" dirty="0" smtClean="0"/>
              <a:t/>
            </a:r>
            <a:br>
              <a:rPr lang="es-AR" b="1" dirty="0" smtClean="0"/>
            </a:br>
            <a:r>
              <a:rPr lang="es-ES" b="1" dirty="0" smtClean="0"/>
              <a:t>Estado de </a:t>
            </a:r>
            <a:r>
              <a:rPr lang="es-ES" b="1" dirty="0" err="1" smtClean="0"/>
              <a:t>adoptabilidad</a:t>
            </a:r>
            <a:r>
              <a:rPr lang="es-ES" b="1" dirty="0"/>
              <a:t> </a:t>
            </a:r>
            <a:r>
              <a:rPr lang="es-ES" b="1" dirty="0" smtClean="0"/>
              <a:t>Art. 594 </a:t>
            </a:r>
            <a:r>
              <a:rPr lang="es-ES" b="1" dirty="0" err="1" smtClean="0"/>
              <a:t>CCyC</a:t>
            </a:r>
            <a:endParaRPr lang="es-AR" b="1" dirty="0"/>
          </a:p>
        </p:txBody>
      </p:sp>
      <p:sp>
        <p:nvSpPr>
          <p:cNvPr id="3" name="2 Marcador de contenido"/>
          <p:cNvSpPr>
            <a:spLocks noGrp="1"/>
          </p:cNvSpPr>
          <p:nvPr>
            <p:ph idx="1"/>
          </p:nvPr>
        </p:nvSpPr>
        <p:spPr/>
        <p:txBody>
          <a:bodyPr>
            <a:normAutofit fontScale="92500"/>
          </a:bodyPr>
          <a:lstStyle/>
          <a:p>
            <a:pPr algn="ctr">
              <a:buNone/>
            </a:pPr>
            <a:r>
              <a:rPr lang="es-AR" sz="3600" b="1" u="sng" dirty="0"/>
              <a:t>Situación no contemplada</a:t>
            </a:r>
          </a:p>
          <a:p>
            <a:pPr algn="just">
              <a:buNone/>
            </a:pPr>
            <a:r>
              <a:rPr lang="es-AR" sz="3600" b="1" dirty="0" smtClean="0"/>
              <a:t>  </a:t>
            </a:r>
            <a:r>
              <a:rPr lang="es-AR" sz="3600" b="1" u="sng" dirty="0" smtClean="0"/>
              <a:t>Cuando </a:t>
            </a:r>
            <a:r>
              <a:rPr lang="es-AR" sz="3600" b="1" u="sng" dirty="0"/>
              <a:t>los padres</a:t>
            </a:r>
            <a:r>
              <a:rPr lang="es-AR" sz="3600" b="1" dirty="0"/>
              <a:t> hayan tomado la </a:t>
            </a:r>
            <a:r>
              <a:rPr lang="es-AR" sz="3600" b="1" u="sng" dirty="0"/>
              <a:t>decisión libre e informada de que el niño o niña sea adoptado</a:t>
            </a:r>
            <a:r>
              <a:rPr lang="es-AR" sz="3600" b="1" dirty="0"/>
              <a:t>. Esta manifestación es </a:t>
            </a:r>
            <a:r>
              <a:rPr lang="es-AR" sz="3600" b="1" u="sng" dirty="0"/>
              <a:t>válida sólo si se produce después de los cuarenta y cinco (45) días de producido el nacimiento.</a:t>
            </a:r>
          </a:p>
          <a:p>
            <a:endParaRPr lang="es-AR" dirty="0"/>
          </a:p>
        </p:txBody>
      </p:sp>
    </p:spTree>
    <p:extLst>
      <p:ext uri="{BB962C8B-B14F-4D97-AF65-F5344CB8AC3E}">
        <p14:creationId xmlns:p14="http://schemas.microsoft.com/office/powerpoint/2010/main" val="6080960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51270"/>
            <a:ext cx="10515600" cy="1325563"/>
          </a:xfrm>
        </p:spPr>
        <p:txBody>
          <a:bodyPr/>
          <a:lstStyle/>
          <a:p>
            <a:r>
              <a:rPr lang="es-AR" b="1" dirty="0"/>
              <a:t>ANTECEDENTES </a:t>
            </a:r>
            <a:r>
              <a:rPr lang="es-AR" b="1" dirty="0" smtClean="0"/>
              <a:t>ENLAZADOS</a:t>
            </a:r>
            <a:br>
              <a:rPr lang="es-AR" b="1" dirty="0" smtClean="0"/>
            </a:br>
            <a:r>
              <a:rPr lang="es-AR" dirty="0" smtClean="0"/>
              <a:t>Art. 657 </a:t>
            </a:r>
            <a:r>
              <a:rPr lang="es-AR" dirty="0" err="1" smtClean="0"/>
              <a:t>CCyC</a:t>
            </a:r>
            <a:r>
              <a:rPr lang="es-AR" dirty="0" smtClean="0"/>
              <a:t> guarda del juez a un pariente</a:t>
            </a:r>
            <a:endParaRPr lang="es-AR" dirty="0"/>
          </a:p>
        </p:txBody>
      </p:sp>
      <p:sp>
        <p:nvSpPr>
          <p:cNvPr id="3" name="Marcador de contenido 2"/>
          <p:cNvSpPr>
            <a:spLocks noGrp="1"/>
          </p:cNvSpPr>
          <p:nvPr>
            <p:ph idx="1"/>
          </p:nvPr>
        </p:nvSpPr>
        <p:spPr/>
        <p:txBody>
          <a:bodyPr>
            <a:normAutofit/>
          </a:bodyPr>
          <a:lstStyle/>
          <a:p>
            <a:pPr marL="0" indent="0" algn="just">
              <a:buNone/>
            </a:pPr>
            <a:r>
              <a:rPr lang="es-MX" sz="3600" b="1" u="sng" dirty="0" smtClean="0"/>
              <a:t>En </a:t>
            </a:r>
            <a:r>
              <a:rPr lang="es-MX" sz="3600" b="1" u="sng" dirty="0"/>
              <a:t>supuestos de especial gravedad, el juez puede otorgar la guarda a un pariente por un plazo de un año</a:t>
            </a:r>
            <a:r>
              <a:rPr lang="es-MX" sz="3600" b="1" u="sng" dirty="0" smtClean="0"/>
              <a:t>,</a:t>
            </a:r>
          </a:p>
          <a:p>
            <a:pPr marL="0" indent="0">
              <a:buNone/>
            </a:pPr>
            <a:endParaRPr lang="es-AR" dirty="0"/>
          </a:p>
        </p:txBody>
      </p:sp>
    </p:spTree>
    <p:extLst>
      <p:ext uri="{BB962C8B-B14F-4D97-AF65-F5344CB8AC3E}">
        <p14:creationId xmlns:p14="http://schemas.microsoft.com/office/powerpoint/2010/main" val="1933299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AR" b="1" dirty="0" smtClean="0"/>
              <a:t>ANTECEDENTES ENLAZADOS</a:t>
            </a:r>
            <a:br>
              <a:rPr lang="es-AR" b="1" dirty="0" smtClean="0"/>
            </a:br>
            <a:r>
              <a:rPr lang="es-AR" b="1" dirty="0" smtClean="0"/>
              <a:t>Art. 674 Guarda al cónyuge  o conviviente</a:t>
            </a:r>
            <a:endParaRPr lang="es-AR" dirty="0"/>
          </a:p>
        </p:txBody>
      </p:sp>
      <p:sp>
        <p:nvSpPr>
          <p:cNvPr id="3" name="Marcador de contenido 2"/>
          <p:cNvSpPr>
            <a:spLocks noGrp="1"/>
          </p:cNvSpPr>
          <p:nvPr>
            <p:ph idx="1"/>
          </p:nvPr>
        </p:nvSpPr>
        <p:spPr/>
        <p:txBody>
          <a:bodyPr>
            <a:noAutofit/>
          </a:bodyPr>
          <a:lstStyle/>
          <a:p>
            <a:pPr algn="just"/>
            <a:r>
              <a:rPr lang="es-AR" sz="3200" b="1" dirty="0"/>
              <a:t>ARTÍCULO 674</a:t>
            </a:r>
            <a:r>
              <a:rPr lang="es-AR" sz="3200" b="1" dirty="0" smtClean="0"/>
              <a:t>.-</a:t>
            </a:r>
            <a:r>
              <a:rPr lang="es-AR" sz="3200" b="1" u="sng" dirty="0" smtClean="0"/>
              <a:t>El </a:t>
            </a:r>
            <a:r>
              <a:rPr lang="es-AR" sz="3200" b="1" u="sng" dirty="0"/>
              <a:t>progenitor a cargo del hijo puede delegar a su cónyuge o conviviente</a:t>
            </a:r>
            <a:r>
              <a:rPr lang="es-AR" sz="3200" b="1" dirty="0"/>
              <a:t> el ejercicio de la responsabilidad </a:t>
            </a:r>
            <a:r>
              <a:rPr lang="es-AR" sz="3200" b="1" dirty="0" smtClean="0"/>
              <a:t>parental, </a:t>
            </a:r>
            <a:r>
              <a:rPr lang="es-AR" sz="3200" b="1" dirty="0"/>
              <a:t>y </a:t>
            </a:r>
            <a:r>
              <a:rPr lang="es-AR" sz="3200" b="1" u="sng" dirty="0"/>
              <a:t>siempre que exista imposibilidad para su desempeño por parte del otro progenitor</a:t>
            </a:r>
            <a:r>
              <a:rPr lang="es-AR" sz="3200" b="1" dirty="0"/>
              <a:t>, o no fuera conveniente que este último asuma su ejercicio. </a:t>
            </a:r>
          </a:p>
        </p:txBody>
      </p:sp>
    </p:spTree>
    <p:extLst>
      <p:ext uri="{BB962C8B-B14F-4D97-AF65-F5344CB8AC3E}">
        <p14:creationId xmlns:p14="http://schemas.microsoft.com/office/powerpoint/2010/main" val="1131589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AR" b="1" dirty="0"/>
              <a:t>ANTECEDENTES </a:t>
            </a:r>
            <a:r>
              <a:rPr lang="es-AR" b="1" dirty="0" smtClean="0"/>
              <a:t>ENLAZADOS</a:t>
            </a:r>
            <a:br>
              <a:rPr lang="es-AR" b="1" dirty="0" smtClean="0"/>
            </a:br>
            <a:r>
              <a:rPr lang="es-AR" dirty="0" smtClean="0"/>
              <a:t>Art. 643 </a:t>
            </a:r>
            <a:r>
              <a:rPr lang="es-AR" dirty="0" err="1" smtClean="0"/>
              <a:t>CCyC</a:t>
            </a:r>
            <a:r>
              <a:rPr lang="es-AR" dirty="0" smtClean="0"/>
              <a:t> guarda a un pariente consensuada</a:t>
            </a:r>
            <a:endParaRPr lang="es-AR" dirty="0"/>
          </a:p>
        </p:txBody>
      </p:sp>
      <p:sp>
        <p:nvSpPr>
          <p:cNvPr id="3" name="Marcador de contenido 2"/>
          <p:cNvSpPr>
            <a:spLocks noGrp="1"/>
          </p:cNvSpPr>
          <p:nvPr>
            <p:ph idx="1"/>
          </p:nvPr>
        </p:nvSpPr>
        <p:spPr/>
        <p:txBody>
          <a:bodyPr>
            <a:normAutofit/>
          </a:bodyPr>
          <a:lstStyle/>
          <a:p>
            <a:pPr marL="0" indent="0" algn="just">
              <a:buNone/>
            </a:pPr>
            <a:r>
              <a:rPr lang="es-AR" sz="3600" b="1" dirty="0" smtClean="0"/>
              <a:t>l</a:t>
            </a:r>
            <a:r>
              <a:rPr lang="es-AR" sz="3600" b="1" u="sng" dirty="0" smtClean="0"/>
              <a:t>os </a:t>
            </a:r>
            <a:r>
              <a:rPr lang="es-AR" sz="3600" b="1" u="sng" dirty="0"/>
              <a:t>progenitores pueden convenir que el ejercicio de la responsabilidad parental sea otorgado a un pariente</a:t>
            </a:r>
            <a:r>
              <a:rPr lang="es-AR" sz="3600" b="1" dirty="0"/>
              <a:t>, sin perjuicio de lo establecido en el artículo </a:t>
            </a:r>
            <a:r>
              <a:rPr lang="es-AR" sz="3600" b="1" dirty="0" smtClean="0"/>
              <a:t>674”</a:t>
            </a:r>
          </a:p>
          <a:p>
            <a:pPr marL="0" indent="0" algn="just">
              <a:buNone/>
            </a:pPr>
            <a:endParaRPr lang="es-AR" b="1" dirty="0"/>
          </a:p>
        </p:txBody>
      </p:sp>
    </p:spTree>
    <p:extLst>
      <p:ext uri="{BB962C8B-B14F-4D97-AF65-F5344CB8AC3E}">
        <p14:creationId xmlns:p14="http://schemas.microsoft.com/office/powerpoint/2010/main" val="9276415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b="1" dirty="0" smtClean="0"/>
              <a:t/>
            </a:r>
            <a:br>
              <a:rPr lang="es-AR" b="1" dirty="0" smtClean="0"/>
            </a:br>
            <a:r>
              <a:rPr lang="es-AR" b="1" dirty="0"/>
              <a:t>C</a:t>
            </a:r>
            <a:r>
              <a:rPr lang="es-AR" b="1" dirty="0" smtClean="0"/>
              <a:t>oncepto de </a:t>
            </a:r>
            <a:r>
              <a:rPr lang="es-AR" b="1" dirty="0"/>
              <a:t>F</a:t>
            </a:r>
            <a:r>
              <a:rPr lang="es-AR" b="1" dirty="0" smtClean="0"/>
              <a:t>amilia</a:t>
            </a:r>
            <a:endParaRPr lang="es-AR" b="1" dirty="0"/>
          </a:p>
        </p:txBody>
      </p:sp>
      <p:sp>
        <p:nvSpPr>
          <p:cNvPr id="3" name="Marcador de contenido 2"/>
          <p:cNvSpPr>
            <a:spLocks noGrp="1"/>
          </p:cNvSpPr>
          <p:nvPr>
            <p:ph idx="1"/>
          </p:nvPr>
        </p:nvSpPr>
        <p:spPr/>
        <p:txBody>
          <a:bodyPr>
            <a:normAutofit/>
          </a:bodyPr>
          <a:lstStyle/>
          <a:p>
            <a:pPr algn="just"/>
            <a:r>
              <a:rPr lang="es-AR" sz="2400" b="1" dirty="0"/>
              <a:t>Decreto Nro. 415 (reglamentario de la L. 26061) en su Art. 7: “Se entenderá por “familia </a:t>
            </a:r>
            <a:r>
              <a:rPr lang="es-AR" sz="2400" b="1" dirty="0" smtClean="0"/>
              <a:t>además </a:t>
            </a:r>
            <a:r>
              <a:rPr lang="es-AR" sz="2400" b="1" dirty="0"/>
              <a:t>de los progenitores, a las personas </a:t>
            </a:r>
            <a:r>
              <a:rPr lang="es-AR" sz="2400" b="1" dirty="0" smtClean="0"/>
              <a:t>vinculadas… (la </a:t>
            </a:r>
            <a:r>
              <a:rPr lang="es-AR" sz="2400" b="1" dirty="0"/>
              <a:t>familia </a:t>
            </a:r>
            <a:r>
              <a:rPr lang="es-AR" sz="2400" b="1" dirty="0" smtClean="0"/>
              <a:t>ampliada). </a:t>
            </a:r>
            <a:r>
              <a:rPr lang="es-AR" sz="2400" b="1" dirty="0"/>
              <a:t>Podrá asimilarse al concepto de familia, </a:t>
            </a:r>
            <a:r>
              <a:rPr lang="es-AR" sz="2400" b="1" u="sng" dirty="0"/>
              <a:t>a otros miembros de la comunidad que representen para la niña, niño o adolescente, vínculos significativos y afectivos en su historia personal como así también en su desarrollo, asistencia y protección.</a:t>
            </a:r>
            <a:r>
              <a:rPr lang="es-AR" sz="2400" b="1" dirty="0"/>
              <a:t> </a:t>
            </a:r>
          </a:p>
        </p:txBody>
      </p:sp>
    </p:spTree>
    <p:extLst>
      <p:ext uri="{BB962C8B-B14F-4D97-AF65-F5344CB8AC3E}">
        <p14:creationId xmlns:p14="http://schemas.microsoft.com/office/powerpoint/2010/main" val="3912349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AR" dirty="0" smtClean="0"/>
              <a:t>Ampliamos la visión sobre Capacidad Progresiva de niñas, niños y adolescentes?</a:t>
            </a:r>
            <a:endParaRPr lang="es-AR" dirty="0"/>
          </a:p>
        </p:txBody>
      </p:sp>
      <p:sp>
        <p:nvSpPr>
          <p:cNvPr id="3" name="Marcador de contenido 2"/>
          <p:cNvSpPr>
            <a:spLocks noGrp="1"/>
          </p:cNvSpPr>
          <p:nvPr>
            <p:ph idx="1"/>
          </p:nvPr>
        </p:nvSpPr>
        <p:spPr/>
        <p:txBody>
          <a:bodyPr>
            <a:normAutofit/>
          </a:bodyPr>
          <a:lstStyle/>
          <a:p>
            <a:pPr algn="just"/>
            <a:r>
              <a:rPr lang="es-AR" sz="3200" dirty="0" smtClean="0"/>
              <a:t>O continuamos con la incapacidad como regla general respecto de la infancia?</a:t>
            </a:r>
          </a:p>
          <a:p>
            <a:pPr algn="just"/>
            <a:r>
              <a:rPr lang="es-AR" sz="3200" dirty="0" smtClean="0"/>
              <a:t>Siguiendo sobre el riego de la simiente del reemplazo, la objetivación cultural del niños?</a:t>
            </a:r>
            <a:endParaRPr lang="es-AR" sz="3200" dirty="0"/>
          </a:p>
        </p:txBody>
      </p:sp>
    </p:spTree>
    <p:extLst>
      <p:ext uri="{BB962C8B-B14F-4D97-AF65-F5344CB8AC3E}">
        <p14:creationId xmlns:p14="http://schemas.microsoft.com/office/powerpoint/2010/main" val="33019242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86303" y="2111099"/>
            <a:ext cx="9454055" cy="3949030"/>
          </a:xfrm>
          <a:prstGeom prst="rect">
            <a:avLst/>
          </a:prstGeom>
        </p:spPr>
        <p:txBody>
          <a:bodyPr wrap="square">
            <a:spAutoFit/>
          </a:bodyPr>
          <a:lstStyle/>
          <a:p>
            <a:pPr algn="just">
              <a:lnSpc>
                <a:spcPct val="107000"/>
              </a:lnSpc>
              <a:spcAft>
                <a:spcPts val="800"/>
              </a:spcAft>
            </a:pPr>
            <a:r>
              <a:rPr lang="es-AR" sz="2800" b="1" dirty="0">
                <a:latin typeface="Calibri" panose="020F0502020204030204" pitchFamily="34" charset="0"/>
                <a:ea typeface="Calibri" panose="020F0502020204030204" pitchFamily="34" charset="0"/>
                <a:cs typeface="Times New Roman" panose="02020603050405020304" pitchFamily="18" charset="0"/>
              </a:rPr>
              <a:t>El caso “G., M. S. c/ J. V., L. s/ divorcio vincular”, resuelto el 26 de octubre de 2010</a:t>
            </a:r>
          </a:p>
          <a:p>
            <a:pPr algn="just">
              <a:lnSpc>
                <a:spcPct val="107000"/>
              </a:lnSpc>
              <a:spcAft>
                <a:spcPts val="800"/>
              </a:spcAft>
            </a:pPr>
            <a:r>
              <a:rPr lang="es-AR" sz="2800" b="1" dirty="0">
                <a:latin typeface="Calibri" panose="020F0502020204030204" pitchFamily="34" charset="0"/>
                <a:ea typeface="Calibri" panose="020F0502020204030204" pitchFamily="34" charset="0"/>
                <a:cs typeface="Times New Roman" panose="02020603050405020304" pitchFamily="18" charset="0"/>
              </a:rPr>
              <a:t>La Corte Suprema de Justicia de la Nación falló que </a:t>
            </a:r>
            <a:r>
              <a:rPr lang="es-AR" sz="2800" b="1" u="sng" dirty="0">
                <a:latin typeface="Calibri" panose="020F0502020204030204" pitchFamily="34" charset="0"/>
                <a:ea typeface="Calibri" panose="020F0502020204030204" pitchFamily="34" charset="0"/>
                <a:cs typeface="Times New Roman" panose="02020603050405020304" pitchFamily="18" charset="0"/>
              </a:rPr>
              <a:t>el juez de la causa debía designar un </a:t>
            </a:r>
            <a:r>
              <a:rPr lang="es-AR" sz="2800" b="1" u="sng" dirty="0" smtClean="0">
                <a:latin typeface="Calibri" panose="020F0502020204030204" pitchFamily="34" charset="0"/>
                <a:ea typeface="Calibri" panose="020F0502020204030204" pitchFamily="34" charset="0"/>
                <a:cs typeface="Times New Roman" panose="02020603050405020304" pitchFamily="18" charset="0"/>
              </a:rPr>
              <a:t>letrado </a:t>
            </a:r>
            <a:r>
              <a:rPr lang="es-AR" sz="2800" b="1" u="sng" dirty="0">
                <a:latin typeface="Calibri" panose="020F0502020204030204" pitchFamily="34" charset="0"/>
                <a:ea typeface="Calibri" panose="020F0502020204030204" pitchFamily="34" charset="0"/>
                <a:cs typeface="Times New Roman" panose="02020603050405020304" pitchFamily="18" charset="0"/>
              </a:rPr>
              <a:t>especializado</a:t>
            </a:r>
            <a:r>
              <a:rPr lang="es-AR" sz="2800" b="1" dirty="0">
                <a:latin typeface="Calibri" panose="020F0502020204030204" pitchFamily="34" charset="0"/>
                <a:ea typeface="Calibri" panose="020F0502020204030204" pitchFamily="34" charset="0"/>
                <a:cs typeface="Times New Roman" panose="02020603050405020304" pitchFamily="18" charset="0"/>
              </a:rPr>
              <a:t> en la materia a los efectos de atender primordialmente al interés del </a:t>
            </a:r>
            <a:r>
              <a:rPr lang="es-AR" sz="2800" b="1" dirty="0" smtClean="0">
                <a:latin typeface="Calibri" panose="020F0502020204030204" pitchFamily="34" charset="0"/>
                <a:ea typeface="Calibri" panose="020F0502020204030204" pitchFamily="34" charset="0"/>
                <a:cs typeface="Times New Roman" panose="02020603050405020304" pitchFamily="18" charset="0"/>
              </a:rPr>
              <a:t>niño </a:t>
            </a:r>
            <a:r>
              <a:rPr lang="es-AR" sz="2800" b="1" dirty="0">
                <a:latin typeface="Calibri" panose="020F0502020204030204" pitchFamily="34" charset="0"/>
                <a:ea typeface="Calibri" panose="020F0502020204030204" pitchFamily="34" charset="0"/>
                <a:cs typeface="Times New Roman" panose="02020603050405020304" pitchFamily="18" charset="0"/>
              </a:rPr>
              <a:t>y </a:t>
            </a:r>
            <a:r>
              <a:rPr lang="es-AR" sz="2800" b="1" u="sng" dirty="0">
                <a:latin typeface="Calibri" panose="020F0502020204030204" pitchFamily="34" charset="0"/>
                <a:ea typeface="Calibri" panose="020F0502020204030204" pitchFamily="34" charset="0"/>
                <a:cs typeface="Times New Roman" panose="02020603050405020304" pitchFamily="18" charset="0"/>
              </a:rPr>
              <a:t>con el objeto de que las niñas implicadas en la causa sean escuchadas con todas las </a:t>
            </a:r>
            <a:r>
              <a:rPr lang="es-AR" sz="2800" b="1" u="sng" dirty="0" smtClean="0">
                <a:latin typeface="Calibri" panose="020F0502020204030204" pitchFamily="34" charset="0"/>
                <a:ea typeface="Calibri" panose="020F0502020204030204" pitchFamily="34" charset="0"/>
                <a:cs typeface="Times New Roman" panose="02020603050405020304" pitchFamily="18" charset="0"/>
              </a:rPr>
              <a:t>garantías </a:t>
            </a:r>
            <a:r>
              <a:rPr lang="es-AR" sz="2800" b="1" u="sng" dirty="0">
                <a:latin typeface="Calibri" panose="020F0502020204030204" pitchFamily="34" charset="0"/>
                <a:ea typeface="Calibri" panose="020F0502020204030204" pitchFamily="34" charset="0"/>
                <a:cs typeface="Times New Roman" panose="02020603050405020304" pitchFamily="18" charset="0"/>
              </a:rPr>
              <a:t>a fin de que puedan hacer efectivos sus derechos</a:t>
            </a:r>
            <a:r>
              <a:rPr lang="es-AR" sz="2800" b="1" dirty="0">
                <a:latin typeface="Calibri" panose="020F0502020204030204" pitchFamily="34" charset="0"/>
                <a:ea typeface="Calibri" panose="020F0502020204030204" pitchFamily="34" charset="0"/>
                <a:cs typeface="Times New Roman" panose="02020603050405020304" pitchFamily="18" charset="0"/>
              </a:rPr>
              <a:t>.</a:t>
            </a:r>
            <a:r>
              <a:rPr lang="es-AR" sz="3200" b="1" dirty="0">
                <a:latin typeface="Calibri" panose="020F0502020204030204" pitchFamily="34" charset="0"/>
                <a:ea typeface="Calibri" panose="020F0502020204030204" pitchFamily="34" charset="0"/>
                <a:cs typeface="Times New Roman" panose="02020603050405020304" pitchFamily="18" charset="0"/>
              </a:rPr>
              <a:t> </a:t>
            </a:r>
            <a:r>
              <a:rPr lang="es-AR" sz="2400" b="1" dirty="0">
                <a:latin typeface="Calibri" panose="020F0502020204030204" pitchFamily="34" charset="0"/>
                <a:ea typeface="Calibri" panose="020F0502020204030204" pitchFamily="34" charset="0"/>
                <a:cs typeface="Times New Roman" panose="02020603050405020304" pitchFamily="18" charset="0"/>
              </a:rPr>
              <a:t>  </a:t>
            </a:r>
            <a:endParaRPr lang="es-AR"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32001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907627" y="912250"/>
            <a:ext cx="9695793" cy="5809347"/>
          </a:xfrm>
          <a:prstGeom prst="rect">
            <a:avLst/>
          </a:prstGeom>
        </p:spPr>
        <p:txBody>
          <a:bodyPr wrap="square">
            <a:spAutoFit/>
          </a:bodyPr>
          <a:lstStyle/>
          <a:p>
            <a:pPr algn="just">
              <a:lnSpc>
                <a:spcPct val="107000"/>
              </a:lnSpc>
              <a:spcAft>
                <a:spcPts val="800"/>
              </a:spcAft>
            </a:pPr>
            <a:r>
              <a:rPr lang="es-AR" sz="2800" b="1" dirty="0">
                <a:latin typeface="Calibri" panose="020F0502020204030204" pitchFamily="34" charset="0"/>
                <a:ea typeface="Calibri" panose="020F0502020204030204" pitchFamily="34" charset="0"/>
                <a:cs typeface="Times New Roman" panose="02020603050405020304" pitchFamily="18" charset="0"/>
              </a:rPr>
              <a:t>“M., G. c/ P., C. A. s/ tenencia de hijos</a:t>
            </a:r>
            <a:r>
              <a:rPr lang="es-AR" sz="2800" b="1" dirty="0" smtClean="0">
                <a:latin typeface="Calibri" panose="020F0502020204030204" pitchFamily="34" charset="0"/>
                <a:ea typeface="Calibri" panose="020F0502020204030204" pitchFamily="34" charset="0"/>
                <a:cs typeface="Times New Roman" panose="02020603050405020304" pitchFamily="18" charset="0"/>
              </a:rPr>
              <a:t>” 2012 </a:t>
            </a:r>
            <a:endParaRPr lang="es-AR" sz="28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AR" sz="2800" b="1" dirty="0">
                <a:latin typeface="Calibri" panose="020F0502020204030204" pitchFamily="34" charset="0"/>
                <a:ea typeface="Calibri" panose="020F0502020204030204" pitchFamily="34" charset="0"/>
                <a:cs typeface="Times New Roman" panose="02020603050405020304" pitchFamily="18" charset="0"/>
              </a:rPr>
              <a:t>En el marco del juicio de tenencia entablado por los padres de la niña M.S.M.,</a:t>
            </a:r>
            <a:r>
              <a:rPr lang="es-AR" sz="2800" b="1" u="sng" dirty="0">
                <a:latin typeface="Calibri" panose="020F0502020204030204" pitchFamily="34" charset="0"/>
                <a:ea typeface="Calibri" panose="020F0502020204030204" pitchFamily="34" charset="0"/>
                <a:cs typeface="Times New Roman" panose="02020603050405020304" pitchFamily="18" charset="0"/>
              </a:rPr>
              <a:t> se presenta la </a:t>
            </a:r>
            <a:r>
              <a:rPr lang="es-AR" sz="2800" b="1" u="sng" dirty="0" smtClean="0">
                <a:latin typeface="Calibri" panose="020F0502020204030204" pitchFamily="34" charset="0"/>
                <a:ea typeface="Calibri" panose="020F0502020204030204" pitchFamily="34" charset="0"/>
                <a:cs typeface="Times New Roman" panose="02020603050405020304" pitchFamily="18" charset="0"/>
              </a:rPr>
              <a:t>mencionada </a:t>
            </a:r>
            <a:r>
              <a:rPr lang="es-AR" sz="2800" b="1" u="sng" dirty="0">
                <a:latin typeface="Calibri" panose="020F0502020204030204" pitchFamily="34" charset="0"/>
                <a:ea typeface="Calibri" panose="020F0502020204030204" pitchFamily="34" charset="0"/>
                <a:cs typeface="Times New Roman" panose="02020603050405020304" pitchFamily="18" charset="0"/>
              </a:rPr>
              <a:t>ante el juzgado interviniente a los fines de ser tenida como parte por derecho </a:t>
            </a:r>
            <a:r>
              <a:rPr lang="es-AR" sz="2800" b="1" u="sng" dirty="0" smtClean="0">
                <a:latin typeface="Calibri" panose="020F0502020204030204" pitchFamily="34" charset="0"/>
                <a:ea typeface="Calibri" panose="020F0502020204030204" pitchFamily="34" charset="0"/>
                <a:cs typeface="Times New Roman" panose="02020603050405020304" pitchFamily="18" charset="0"/>
              </a:rPr>
              <a:t>propio </a:t>
            </a:r>
            <a:r>
              <a:rPr lang="es-AR" sz="2800" b="1" u="sng" dirty="0">
                <a:latin typeface="Calibri" panose="020F0502020204030204" pitchFamily="34" charset="0"/>
                <a:ea typeface="Calibri" panose="020F0502020204030204" pitchFamily="34" charset="0"/>
                <a:cs typeface="Times New Roman" panose="02020603050405020304" pitchFamily="18" charset="0"/>
              </a:rPr>
              <a:t>y con el patrocinio de un abogado de su confianza</a:t>
            </a:r>
            <a:r>
              <a:rPr lang="es-AR" sz="2800" b="1" dirty="0">
                <a:latin typeface="Calibri" panose="020F0502020204030204" pitchFamily="34" charset="0"/>
                <a:ea typeface="Calibri" panose="020F0502020204030204" pitchFamily="34" charset="0"/>
                <a:cs typeface="Times New Roman" panose="02020603050405020304" pitchFamily="18" charset="0"/>
              </a:rPr>
              <a:t>. La Corte entendió que:   </a:t>
            </a:r>
          </a:p>
          <a:p>
            <a:pPr algn="just">
              <a:lnSpc>
                <a:spcPct val="107000"/>
              </a:lnSpc>
              <a:spcAft>
                <a:spcPts val="800"/>
              </a:spcAft>
            </a:pPr>
            <a:r>
              <a:rPr lang="es-AR" sz="2800" b="1" dirty="0">
                <a:latin typeface="Calibri" panose="020F0502020204030204" pitchFamily="34" charset="0"/>
                <a:ea typeface="Calibri" panose="020F0502020204030204" pitchFamily="34" charset="0"/>
                <a:cs typeface="Times New Roman" panose="02020603050405020304" pitchFamily="18" charset="0"/>
              </a:rPr>
              <a:t> “Las prescripciones de la ley 26.061 deber ser interpretadas y aplicadas en forma </a:t>
            </a:r>
            <a:r>
              <a:rPr lang="es-AR" sz="2800" b="1" dirty="0" smtClean="0">
                <a:latin typeface="Calibri" panose="020F0502020204030204" pitchFamily="34" charset="0"/>
                <a:ea typeface="Calibri" panose="020F0502020204030204" pitchFamily="34" charset="0"/>
                <a:cs typeface="Times New Roman" panose="02020603050405020304" pitchFamily="18" charset="0"/>
              </a:rPr>
              <a:t>integral </a:t>
            </a:r>
            <a:r>
              <a:rPr lang="es-AR" sz="2800" b="1" dirty="0">
                <a:latin typeface="Calibri" panose="020F0502020204030204" pitchFamily="34" charset="0"/>
                <a:ea typeface="Calibri" panose="020F0502020204030204" pitchFamily="34" charset="0"/>
                <a:cs typeface="Times New Roman" panose="02020603050405020304" pitchFamily="18" charset="0"/>
              </a:rPr>
              <a:t>con arreglo a nuestra legislación de fondo. </a:t>
            </a:r>
            <a:r>
              <a:rPr lang="es-AR" sz="2800" b="1" u="sng" dirty="0">
                <a:latin typeface="Calibri" panose="020F0502020204030204" pitchFamily="34" charset="0"/>
                <a:ea typeface="Calibri" panose="020F0502020204030204" pitchFamily="34" charset="0"/>
                <a:cs typeface="Times New Roman" panose="02020603050405020304" pitchFamily="18" charset="0"/>
              </a:rPr>
              <a:t>En ese sentido, las disposiciones del </a:t>
            </a:r>
            <a:r>
              <a:rPr lang="es-AR" sz="2800" b="1" u="sng" dirty="0" smtClean="0">
                <a:latin typeface="Calibri" panose="020F0502020204030204" pitchFamily="34" charset="0"/>
                <a:ea typeface="Calibri" panose="020F0502020204030204" pitchFamily="34" charset="0"/>
                <a:cs typeface="Times New Roman" panose="02020603050405020304" pitchFamily="18" charset="0"/>
              </a:rPr>
              <a:t>Código </a:t>
            </a:r>
            <a:r>
              <a:rPr lang="es-AR" sz="2800" b="1" u="sng" dirty="0">
                <a:latin typeface="Calibri" panose="020F0502020204030204" pitchFamily="34" charset="0"/>
                <a:ea typeface="Calibri" panose="020F0502020204030204" pitchFamily="34" charset="0"/>
                <a:cs typeface="Times New Roman" panose="02020603050405020304" pitchFamily="18" charset="0"/>
              </a:rPr>
              <a:t>Civil sobre la capacidad de los menores tanto impúberes como adultos no han </a:t>
            </a:r>
            <a:r>
              <a:rPr lang="es-AR" sz="2800" b="1" u="sng" dirty="0" smtClean="0">
                <a:latin typeface="Calibri" panose="020F0502020204030204" pitchFamily="34" charset="0"/>
                <a:ea typeface="Calibri" panose="020F0502020204030204" pitchFamily="34" charset="0"/>
                <a:cs typeface="Times New Roman" panose="02020603050405020304" pitchFamily="18" charset="0"/>
              </a:rPr>
              <a:t>sido </a:t>
            </a:r>
            <a:r>
              <a:rPr lang="es-AR" sz="2800" b="1" u="sng" dirty="0">
                <a:latin typeface="Calibri" panose="020F0502020204030204" pitchFamily="34" charset="0"/>
                <a:ea typeface="Calibri" panose="020F0502020204030204" pitchFamily="34" charset="0"/>
                <a:cs typeface="Times New Roman" panose="02020603050405020304" pitchFamily="18" charset="0"/>
              </a:rPr>
              <a:t>derogadas por la ley de protección integral de los derechos de las niñas, niños y </a:t>
            </a:r>
            <a:r>
              <a:rPr lang="es-AR" sz="2800" b="1" u="sng" dirty="0" smtClean="0">
                <a:latin typeface="Calibri" panose="020F0502020204030204" pitchFamily="34" charset="0"/>
                <a:ea typeface="Calibri" panose="020F0502020204030204" pitchFamily="34" charset="0"/>
                <a:cs typeface="Times New Roman" panose="02020603050405020304" pitchFamily="18" charset="0"/>
              </a:rPr>
              <a:t>adolescentes</a:t>
            </a:r>
            <a:r>
              <a:rPr lang="es-AR" sz="2800" b="1" dirty="0">
                <a:latin typeface="Calibri" panose="020F0502020204030204" pitchFamily="34" charset="0"/>
                <a:ea typeface="Calibri" panose="020F0502020204030204" pitchFamily="34" charset="0"/>
                <a:cs typeface="Times New Roman" panose="02020603050405020304" pitchFamily="18" charset="0"/>
              </a:rPr>
              <a:t>. </a:t>
            </a:r>
            <a:endParaRPr lang="es-AR"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20972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altLang="es-AR" dirty="0">
                <a:latin typeface="Calibri" panose="020F0502020204030204" pitchFamily="34" charset="0"/>
              </a:rPr>
              <a:t/>
            </a:r>
            <a:br>
              <a:rPr lang="es-ES" altLang="es-AR" dirty="0">
                <a:latin typeface="Calibri" panose="020F0502020204030204" pitchFamily="34" charset="0"/>
              </a:rPr>
            </a:br>
            <a:r>
              <a:rPr lang="es-AR" b="1" dirty="0">
                <a:latin typeface="Calibri" panose="020F0502020204030204" pitchFamily="34" charset="0"/>
              </a:rPr>
              <a:t/>
            </a:r>
            <a:br>
              <a:rPr lang="es-AR" b="1" dirty="0">
                <a:latin typeface="Calibri" panose="020F0502020204030204" pitchFamily="34" charset="0"/>
              </a:rPr>
            </a:br>
            <a:endParaRPr lang="es-AR" dirty="0"/>
          </a:p>
        </p:txBody>
      </p:sp>
      <p:sp>
        <p:nvSpPr>
          <p:cNvPr id="3" name="2 Marcador de contenido"/>
          <p:cNvSpPr>
            <a:spLocks noGrp="1"/>
          </p:cNvSpPr>
          <p:nvPr>
            <p:ph idx="1"/>
          </p:nvPr>
        </p:nvSpPr>
        <p:spPr/>
        <p:txBody>
          <a:bodyPr>
            <a:normAutofit lnSpcReduction="10000"/>
          </a:bodyPr>
          <a:lstStyle/>
          <a:p>
            <a:pPr algn="just">
              <a:buNone/>
            </a:pPr>
            <a:r>
              <a:rPr lang="es-AR" sz="2400" b="1" dirty="0" smtClean="0">
                <a:latin typeface="Calibri" panose="020F0502020204030204" pitchFamily="34" charset="0"/>
              </a:rPr>
              <a:t>   </a:t>
            </a:r>
            <a:r>
              <a:rPr lang="es-ES" altLang="es-AR" sz="2400" b="1" dirty="0">
                <a:latin typeface="Calibri" panose="020F0502020204030204" pitchFamily="34" charset="0"/>
              </a:rPr>
              <a:t>CAUSA M.,G.C./P.,C.A.H. 26/06/2012. SALA C DE LA CÁMARA NACIONAL DE APELACIONES EN LO CIVIL (se rechaza)</a:t>
            </a:r>
            <a:endParaRPr lang="es-ES" altLang="es-AR" sz="2400" dirty="0">
              <a:latin typeface="Calibri" panose="020F0502020204030204" pitchFamily="34" charset="0"/>
            </a:endParaRPr>
          </a:p>
          <a:p>
            <a:pPr algn="just">
              <a:buNone/>
            </a:pPr>
            <a:r>
              <a:rPr lang="es-AR" sz="2400" b="1" dirty="0" smtClean="0">
                <a:latin typeface="Calibri" panose="020F0502020204030204" pitchFamily="34" charset="0"/>
              </a:rPr>
              <a:t>     La presente causa en modo alguno se opone a lo resuelto en el precedente G.1961.XLII "G., M. S. c/ J. V., L. s/divorcio vincular" sentencia del 26 de octubre de 2010. Ello es así pues, en este ultimo </a:t>
            </a:r>
            <a:r>
              <a:rPr lang="es-AR" sz="2400" b="1" u="sng" dirty="0" smtClean="0">
                <a:latin typeface="Calibri" panose="020F0502020204030204" pitchFamily="34" charset="0"/>
              </a:rPr>
              <a:t>no fueron las niñas involucradas las que se presentaron con letrado </a:t>
            </a:r>
            <a:r>
              <a:rPr lang="es-AR" sz="2400" b="1" u="sng" dirty="0" err="1" smtClean="0">
                <a:latin typeface="Calibri" panose="020F0502020204030204" pitchFamily="34" charset="0"/>
              </a:rPr>
              <a:t>patrocinante</a:t>
            </a:r>
            <a:r>
              <a:rPr lang="es-AR" sz="2400" b="1" u="sng" dirty="0" smtClean="0">
                <a:latin typeface="Calibri" panose="020F0502020204030204" pitchFamily="34" charset="0"/>
              </a:rPr>
              <a:t> elegido por ellas</a:t>
            </a:r>
            <a:r>
              <a:rPr lang="es-AR" sz="2400" b="1" dirty="0" smtClean="0">
                <a:latin typeface="Calibri" panose="020F0502020204030204" pitchFamily="34" charset="0"/>
              </a:rPr>
              <a:t> sino que fue el Tribunal quien, </a:t>
            </a:r>
            <a:r>
              <a:rPr lang="es-AR" sz="2400" b="1" u="sng" dirty="0" smtClean="0">
                <a:latin typeface="Calibri" panose="020F0502020204030204" pitchFamily="34" charset="0"/>
              </a:rPr>
              <a:t>al hacer lugar a una medida sugerida por el señor Defensor Oficial, solicita al juez de </a:t>
            </a:r>
            <a:r>
              <a:rPr lang="es-AR" sz="2400" b="1" u="sng" dirty="0">
                <a:latin typeface="Calibri" panose="020F0502020204030204" pitchFamily="34" charset="0"/>
              </a:rPr>
              <a:t>l</a:t>
            </a:r>
            <a:r>
              <a:rPr lang="es-AR" sz="2400" b="1" u="sng" dirty="0" smtClean="0">
                <a:latin typeface="Calibri" panose="020F0502020204030204" pitchFamily="34" charset="0"/>
              </a:rPr>
              <a:t>a causa que procediese a designarles un abogado especializado </a:t>
            </a:r>
            <a:r>
              <a:rPr lang="es-AR" sz="2400" b="1" dirty="0" smtClean="0">
                <a:latin typeface="Calibri" panose="020F0502020204030204" pitchFamily="34" charset="0"/>
              </a:rPr>
              <a:t>en </a:t>
            </a:r>
            <a:r>
              <a:rPr lang="es-AR" sz="2400" b="1" dirty="0">
                <a:latin typeface="Calibri" panose="020F0502020204030204" pitchFamily="34" charset="0"/>
              </a:rPr>
              <a:t>l</a:t>
            </a:r>
            <a:r>
              <a:rPr lang="es-AR" sz="2400" b="1" dirty="0" smtClean="0">
                <a:latin typeface="Calibri" panose="020F0502020204030204" pitchFamily="34" charset="0"/>
              </a:rPr>
              <a:t>a materia para que las patrocine</a:t>
            </a:r>
            <a:endParaRPr lang="es-AR" sz="2400" dirty="0" smtClean="0"/>
          </a:p>
          <a:p>
            <a:endParaRPr lang="es-AR" dirty="0"/>
          </a:p>
        </p:txBody>
      </p:sp>
    </p:spTree>
    <p:extLst>
      <p:ext uri="{BB962C8B-B14F-4D97-AF65-F5344CB8AC3E}">
        <p14:creationId xmlns:p14="http://schemas.microsoft.com/office/powerpoint/2010/main" val="745658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77917" y="184369"/>
            <a:ext cx="10815144" cy="3919856"/>
          </a:xfrm>
          <a:prstGeom prst="rect">
            <a:avLst/>
          </a:prstGeom>
        </p:spPr>
        <p:txBody>
          <a:bodyPr wrap="square">
            <a:spAutoFit/>
          </a:bodyPr>
          <a:lstStyle/>
          <a:p>
            <a:pPr algn="just">
              <a:lnSpc>
                <a:spcPct val="107000"/>
              </a:lnSpc>
              <a:spcAft>
                <a:spcPts val="800"/>
              </a:spcAft>
            </a:pPr>
            <a:r>
              <a:rPr lang="es-AR" sz="2400" b="1" dirty="0">
                <a:latin typeface="Calibri" panose="020F0502020204030204" pitchFamily="34" charset="0"/>
                <a:ea typeface="Calibri" panose="020F0502020204030204" pitchFamily="34" charset="0"/>
                <a:cs typeface="Times New Roman" panose="02020603050405020304" pitchFamily="18" charset="0"/>
              </a:rPr>
              <a:t>“P.,G.M. y P.,C.L. s/protección” </a:t>
            </a:r>
          </a:p>
          <a:p>
            <a:pPr algn="just">
              <a:lnSpc>
                <a:spcPct val="107000"/>
              </a:lnSpc>
              <a:spcAft>
                <a:spcPts val="800"/>
              </a:spcAft>
            </a:pPr>
            <a:r>
              <a:rPr lang="es-AR" sz="2800" b="1" dirty="0">
                <a:latin typeface="Calibri" panose="020F0502020204030204" pitchFamily="34" charset="0"/>
                <a:ea typeface="Calibri" panose="020F0502020204030204" pitchFamily="34" charset="0"/>
                <a:cs typeface="Times New Roman" panose="02020603050405020304" pitchFamily="18" charset="0"/>
              </a:rPr>
              <a:t>En el caso “P.,G.M. y P.,C.L. s/protección”, la Corte Suprema rechazó la presentación de dos </a:t>
            </a:r>
            <a:r>
              <a:rPr lang="es-AR" sz="2800" b="1" dirty="0" smtClean="0">
                <a:latin typeface="Calibri" panose="020F0502020204030204" pitchFamily="34" charset="0"/>
                <a:ea typeface="Calibri" panose="020F0502020204030204" pitchFamily="34" charset="0"/>
                <a:cs typeface="Times New Roman" panose="02020603050405020304" pitchFamily="18" charset="0"/>
              </a:rPr>
              <a:t>niños </a:t>
            </a:r>
            <a:r>
              <a:rPr lang="es-AR" sz="2800" b="1" dirty="0">
                <a:latin typeface="Calibri" panose="020F0502020204030204" pitchFamily="34" charset="0"/>
                <a:ea typeface="Calibri" panose="020F0502020204030204" pitchFamily="34" charset="0"/>
                <a:cs typeface="Times New Roman" panose="02020603050405020304" pitchFamily="18" charset="0"/>
              </a:rPr>
              <a:t>de ocho y nueve años con patrocinio letrado, en virtud de su “incapacidad absoluta de </a:t>
            </a:r>
            <a:r>
              <a:rPr lang="es-AR" sz="2800" b="1" dirty="0" smtClean="0">
                <a:latin typeface="Calibri" panose="020F0502020204030204" pitchFamily="34" charset="0"/>
                <a:ea typeface="Calibri" panose="020F0502020204030204" pitchFamily="34" charset="0"/>
                <a:cs typeface="Times New Roman" panose="02020603050405020304" pitchFamily="18" charset="0"/>
              </a:rPr>
              <a:t>hecho</a:t>
            </a:r>
            <a:r>
              <a:rPr lang="es-AR" sz="2800" b="1"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es-AR" sz="2800" b="1" u="sng" dirty="0">
                <a:latin typeface="Calibri" panose="020F0502020204030204" pitchFamily="34" charset="0"/>
                <a:ea typeface="Calibri" panose="020F0502020204030204" pitchFamily="34" charset="0"/>
                <a:cs typeface="Times New Roman" panose="02020603050405020304" pitchFamily="18" charset="0"/>
              </a:rPr>
              <a:t>Sin embargo, la Corte entendió que los niños no habían sido oídos en el proceso y </a:t>
            </a:r>
            <a:r>
              <a:rPr lang="es-AR" sz="2800" b="1" u="sng" dirty="0" smtClean="0">
                <a:latin typeface="Calibri" panose="020F0502020204030204" pitchFamily="34" charset="0"/>
                <a:ea typeface="Calibri" panose="020F0502020204030204" pitchFamily="34" charset="0"/>
                <a:cs typeface="Times New Roman" panose="02020603050405020304" pitchFamily="18" charset="0"/>
              </a:rPr>
              <a:t>atendiendo </a:t>
            </a:r>
            <a:r>
              <a:rPr lang="es-AR" sz="2800" b="1" u="sng" dirty="0">
                <a:latin typeface="Calibri" panose="020F0502020204030204" pitchFamily="34" charset="0"/>
                <a:ea typeface="Calibri" panose="020F0502020204030204" pitchFamily="34" charset="0"/>
                <a:cs typeface="Times New Roman" panose="02020603050405020304" pitchFamily="18" charset="0"/>
              </a:rPr>
              <a:t>al interés superior del niño, solicita “al juez que les designe un abogado </a:t>
            </a:r>
            <a:r>
              <a:rPr lang="es-AR" sz="2800" b="1" u="sng" dirty="0" smtClean="0">
                <a:latin typeface="Calibri" panose="020F0502020204030204" pitchFamily="34" charset="0"/>
                <a:ea typeface="Calibri" panose="020F0502020204030204" pitchFamily="34" charset="0"/>
                <a:cs typeface="Times New Roman" panose="02020603050405020304" pitchFamily="18" charset="0"/>
              </a:rPr>
              <a:t>especializado </a:t>
            </a:r>
            <a:r>
              <a:rPr lang="es-AR" sz="2800" b="1" u="sng" dirty="0">
                <a:latin typeface="Calibri" panose="020F0502020204030204" pitchFamily="34" charset="0"/>
                <a:ea typeface="Calibri" panose="020F0502020204030204" pitchFamily="34" charset="0"/>
                <a:cs typeface="Times New Roman" panose="02020603050405020304" pitchFamily="18" charset="0"/>
              </a:rPr>
              <a:t>en la materia a fin de garantizar que sean escuchados y puedan hacer efectivos </a:t>
            </a:r>
            <a:r>
              <a:rPr lang="es-AR" sz="2800" b="1" u="sng" dirty="0" smtClean="0">
                <a:latin typeface="Calibri" panose="020F0502020204030204" pitchFamily="34" charset="0"/>
                <a:ea typeface="Calibri" panose="020F0502020204030204" pitchFamily="34" charset="0"/>
                <a:cs typeface="Times New Roman" panose="02020603050405020304" pitchFamily="18" charset="0"/>
              </a:rPr>
              <a:t>sus </a:t>
            </a:r>
            <a:r>
              <a:rPr lang="es-AR" sz="2800" b="1" u="sng" dirty="0">
                <a:latin typeface="Calibri" panose="020F0502020204030204" pitchFamily="34" charset="0"/>
                <a:ea typeface="Calibri" panose="020F0502020204030204" pitchFamily="34" charset="0"/>
                <a:cs typeface="Times New Roman" panose="02020603050405020304" pitchFamily="18" charset="0"/>
              </a:rPr>
              <a:t>derechos”</a:t>
            </a:r>
            <a:r>
              <a:rPr lang="es-AR" sz="2800" b="1" dirty="0">
                <a:latin typeface="Calibri" panose="020F0502020204030204" pitchFamily="34" charset="0"/>
                <a:ea typeface="Calibri" panose="020F0502020204030204" pitchFamily="34" charset="0"/>
                <a:cs typeface="Times New Roman" panose="02020603050405020304" pitchFamily="18" charset="0"/>
              </a:rPr>
              <a:t>. </a:t>
            </a:r>
            <a:endParaRPr lang="es-AR" sz="2800" b="1" dirty="0" smtClean="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27607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CAPACIDAD/AN/JURISPRUDENCIA</a:t>
            </a:r>
            <a:endParaRPr lang="es-AR" dirty="0"/>
          </a:p>
        </p:txBody>
      </p:sp>
      <p:sp>
        <p:nvSpPr>
          <p:cNvPr id="3" name="Marcador de contenido 2"/>
          <p:cNvSpPr>
            <a:spLocks noGrp="1"/>
          </p:cNvSpPr>
          <p:nvPr>
            <p:ph idx="1"/>
          </p:nvPr>
        </p:nvSpPr>
        <p:spPr/>
        <p:txBody>
          <a:bodyPr>
            <a:normAutofit/>
          </a:bodyPr>
          <a:lstStyle/>
          <a:p>
            <a:pPr algn="just"/>
            <a:r>
              <a:rPr lang="es-AR" sz="3200" b="1" dirty="0">
                <a:latin typeface="Calibri" panose="020F0502020204030204" pitchFamily="34" charset="0"/>
                <a:ea typeface="Calibri" panose="020F0502020204030204" pitchFamily="34" charset="0"/>
                <a:cs typeface="Times New Roman" panose="02020603050405020304" pitchFamily="18" charset="0"/>
              </a:rPr>
              <a:t>Creemos </a:t>
            </a:r>
            <a:r>
              <a:rPr lang="es-AR" sz="3200" b="1" dirty="0" smtClean="0">
                <a:latin typeface="Calibri" panose="020F0502020204030204" pitchFamily="34" charset="0"/>
                <a:ea typeface="Calibri" panose="020F0502020204030204" pitchFamily="34" charset="0"/>
                <a:cs typeface="Times New Roman" panose="02020603050405020304" pitchFamily="18" charset="0"/>
              </a:rPr>
              <a:t>que se tiende a confundir </a:t>
            </a:r>
            <a:r>
              <a:rPr lang="es-AR" sz="3200" b="1" dirty="0">
                <a:latin typeface="Calibri" panose="020F0502020204030204" pitchFamily="34" charset="0"/>
                <a:ea typeface="Calibri" panose="020F0502020204030204" pitchFamily="34" charset="0"/>
                <a:cs typeface="Times New Roman" panose="02020603050405020304" pitchFamily="18" charset="0"/>
              </a:rPr>
              <a:t>el derecho a ser oído, el cual debe hacerse efectivo en todo procedimiento judicial o administrativo, </a:t>
            </a:r>
            <a:r>
              <a:rPr lang="es-AR" sz="3200" b="1" dirty="0" smtClean="0">
                <a:latin typeface="Calibri" panose="020F0502020204030204" pitchFamily="34" charset="0"/>
                <a:ea typeface="Calibri" panose="020F0502020204030204" pitchFamily="34" charset="0"/>
                <a:cs typeface="Times New Roman" panose="02020603050405020304" pitchFamily="18" charset="0"/>
              </a:rPr>
              <a:t>con:</a:t>
            </a:r>
          </a:p>
          <a:p>
            <a:pPr algn="just"/>
            <a:r>
              <a:rPr lang="es-AR" sz="3200" b="1" dirty="0">
                <a:latin typeface="Calibri" panose="020F0502020204030204" pitchFamily="34" charset="0"/>
                <a:ea typeface="Calibri" panose="020F0502020204030204" pitchFamily="34" charset="0"/>
                <a:cs typeface="Times New Roman" panose="02020603050405020304" pitchFamily="18" charset="0"/>
              </a:rPr>
              <a:t>E</a:t>
            </a:r>
            <a:r>
              <a:rPr lang="es-AR" sz="3200" b="1" dirty="0" smtClean="0">
                <a:latin typeface="Calibri" panose="020F0502020204030204" pitchFamily="34" charset="0"/>
                <a:ea typeface="Calibri" panose="020F0502020204030204" pitchFamily="34" charset="0"/>
                <a:cs typeface="Times New Roman" panose="02020603050405020304" pitchFamily="18" charset="0"/>
              </a:rPr>
              <a:t>l </a:t>
            </a:r>
            <a:r>
              <a:rPr lang="es-AR" sz="3200" b="1" dirty="0">
                <a:latin typeface="Calibri" panose="020F0502020204030204" pitchFamily="34" charset="0"/>
                <a:ea typeface="Calibri" panose="020F0502020204030204" pitchFamily="34" charset="0"/>
                <a:cs typeface="Times New Roman" panose="02020603050405020304" pitchFamily="18" charset="0"/>
              </a:rPr>
              <a:t>derecho </a:t>
            </a:r>
            <a:r>
              <a:rPr lang="es-AR" sz="3200" b="1" dirty="0" smtClean="0">
                <a:latin typeface="Calibri" panose="020F0502020204030204" pitchFamily="34" charset="0"/>
                <a:ea typeface="Calibri" panose="020F0502020204030204" pitchFamily="34" charset="0"/>
                <a:cs typeface="Times New Roman" panose="02020603050405020304" pitchFamily="18" charset="0"/>
              </a:rPr>
              <a:t>al letrado especializado, </a:t>
            </a:r>
            <a:r>
              <a:rPr lang="es-AR" sz="3200" b="1" dirty="0">
                <a:latin typeface="Calibri" panose="020F0502020204030204" pitchFamily="34" charset="0"/>
                <a:ea typeface="Calibri" panose="020F0502020204030204" pitchFamily="34" charset="0"/>
                <a:cs typeface="Times New Roman" panose="02020603050405020304" pitchFamily="18" charset="0"/>
              </a:rPr>
              <a:t>el cual deberá atender </a:t>
            </a:r>
            <a:r>
              <a:rPr lang="es-AR" sz="3200" b="1" dirty="0" smtClean="0">
                <a:latin typeface="Calibri" panose="020F0502020204030204" pitchFamily="34" charset="0"/>
                <a:ea typeface="Calibri" panose="020F0502020204030204" pitchFamily="34" charset="0"/>
                <a:cs typeface="Times New Roman" panose="02020603050405020304" pitchFamily="18" charset="0"/>
              </a:rPr>
              <a:t>al principio de “asistencia”.  </a:t>
            </a:r>
          </a:p>
          <a:p>
            <a:pPr algn="just"/>
            <a:r>
              <a:rPr lang="es-AR" sz="3200" b="1" dirty="0" smtClean="0">
                <a:latin typeface="Calibri" panose="020F0502020204030204" pitchFamily="34" charset="0"/>
                <a:ea typeface="Calibri" panose="020F0502020204030204" pitchFamily="34" charset="0"/>
                <a:cs typeface="Times New Roman" panose="02020603050405020304" pitchFamily="18" charset="0"/>
              </a:rPr>
              <a:t>Y se confunde la defensa técnica en yuxtaposición con la defensa formal.</a:t>
            </a:r>
            <a:endParaRPr lang="es-AR" sz="3200" b="1" dirty="0">
              <a:latin typeface="Calibri" panose="020F0502020204030204" pitchFamily="34" charset="0"/>
              <a:ea typeface="Calibri" panose="020F0502020204030204" pitchFamily="34" charset="0"/>
              <a:cs typeface="Times New Roman" panose="02020603050405020304" pitchFamily="18" charset="0"/>
            </a:endParaRPr>
          </a:p>
          <a:p>
            <a:pPr algn="just"/>
            <a:endParaRPr lang="es-AR" sz="3200" dirty="0"/>
          </a:p>
        </p:txBody>
      </p:sp>
    </p:spTree>
    <p:extLst>
      <p:ext uri="{BB962C8B-B14F-4D97-AF65-F5344CB8AC3E}">
        <p14:creationId xmlns:p14="http://schemas.microsoft.com/office/powerpoint/2010/main" val="33314256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marL="0" indent="0"/>
            <a:r>
              <a:rPr lang="es-AR" dirty="0" smtClean="0"/>
              <a:t>Capacidad</a:t>
            </a:r>
            <a:endParaRPr lang="es-AR" dirty="0"/>
          </a:p>
        </p:txBody>
      </p:sp>
      <p:sp>
        <p:nvSpPr>
          <p:cNvPr id="3" name="Marcador de contenido 2"/>
          <p:cNvSpPr>
            <a:spLocks noGrp="1"/>
          </p:cNvSpPr>
          <p:nvPr>
            <p:ph idx="1"/>
          </p:nvPr>
        </p:nvSpPr>
        <p:spPr/>
        <p:txBody>
          <a:bodyPr>
            <a:normAutofit fontScale="92500" lnSpcReduction="10000"/>
          </a:bodyPr>
          <a:lstStyle/>
          <a:p>
            <a:pPr marL="0" indent="0" algn="just">
              <a:buNone/>
            </a:pPr>
            <a:r>
              <a:rPr lang="es-AR" sz="3600" b="1" dirty="0" smtClean="0"/>
              <a:t>Al referir a capacidad progresiva ANALIZAMOS CUANDO LA FACULTAD DE UN NIÑO PROGRESA, Y DECRECE LA NECESIDAD Y EFICACIA DE REPRESENTARLO EN EL EJERCICIO DE SUS DERECHOS</a:t>
            </a:r>
          </a:p>
          <a:p>
            <a:pPr marL="0" indent="0" algn="just">
              <a:buNone/>
            </a:pPr>
            <a:r>
              <a:rPr lang="es-AR" sz="2800" b="1" dirty="0"/>
              <a:t>-</a:t>
            </a:r>
            <a:r>
              <a:rPr lang="es-AR" sz="2800" b="1" dirty="0" smtClean="0"/>
              <a:t>si </a:t>
            </a:r>
            <a:r>
              <a:rPr lang="es-AR" sz="2800" b="1" dirty="0"/>
              <a:t>el </a:t>
            </a:r>
            <a:r>
              <a:rPr lang="es-AR" sz="2800" b="1" dirty="0" err="1"/>
              <a:t>niñ</a:t>
            </a:r>
            <a:r>
              <a:rPr lang="es-AR" sz="2800" b="1" dirty="0"/>
              <a:t>@ debe ser </a:t>
            </a:r>
            <a:r>
              <a:rPr lang="es-AR" sz="2800" b="1" dirty="0" smtClean="0"/>
              <a:t>escuchado…</a:t>
            </a:r>
            <a:endParaRPr lang="es-AR" sz="2800" b="1" dirty="0"/>
          </a:p>
          <a:p>
            <a:pPr marL="0" indent="0" algn="just">
              <a:buNone/>
            </a:pPr>
            <a:r>
              <a:rPr lang="es-AR" sz="2800" b="1" dirty="0"/>
              <a:t>-si debe ser asistido y defendido </a:t>
            </a:r>
            <a:r>
              <a:rPr lang="es-AR" sz="2800" b="1" dirty="0" smtClean="0"/>
              <a:t>técnicamente…</a:t>
            </a:r>
            <a:endParaRPr lang="es-AR" sz="2800" b="1" dirty="0"/>
          </a:p>
          <a:p>
            <a:pPr marL="0" indent="0" algn="just">
              <a:buNone/>
            </a:pPr>
            <a:r>
              <a:rPr lang="es-AR" sz="2800" b="1" dirty="0"/>
              <a:t>-si debe ser parte en el </a:t>
            </a:r>
            <a:r>
              <a:rPr lang="es-AR" sz="2800" b="1" dirty="0" smtClean="0"/>
              <a:t>proceso…</a:t>
            </a:r>
            <a:endParaRPr lang="es-AR" sz="2800" b="1" dirty="0"/>
          </a:p>
          <a:p>
            <a:pPr marL="0" indent="0" algn="just">
              <a:buNone/>
            </a:pPr>
            <a:endParaRPr lang="es-AR" sz="3600" b="1" dirty="0"/>
          </a:p>
        </p:txBody>
      </p:sp>
    </p:spTree>
    <p:extLst>
      <p:ext uri="{BB962C8B-B14F-4D97-AF65-F5344CB8AC3E}">
        <p14:creationId xmlns:p14="http://schemas.microsoft.com/office/powerpoint/2010/main" val="19890155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ANTECEDENTES </a:t>
            </a:r>
            <a:r>
              <a:rPr lang="es-AR" dirty="0" smtClean="0"/>
              <a:t/>
            </a:r>
            <a:br>
              <a:rPr lang="es-AR" dirty="0" smtClean="0"/>
            </a:br>
            <a:r>
              <a:rPr lang="es-AR" dirty="0" smtClean="0"/>
              <a:t>L. 26061- Tesis amplia</a:t>
            </a:r>
            <a:endParaRPr lang="es-AR" dirty="0"/>
          </a:p>
        </p:txBody>
      </p:sp>
      <p:sp>
        <p:nvSpPr>
          <p:cNvPr id="3" name="Marcador de contenido 2"/>
          <p:cNvSpPr>
            <a:spLocks noGrp="1"/>
          </p:cNvSpPr>
          <p:nvPr>
            <p:ph idx="1"/>
          </p:nvPr>
        </p:nvSpPr>
        <p:spPr/>
        <p:txBody>
          <a:bodyPr>
            <a:normAutofit/>
          </a:bodyPr>
          <a:lstStyle/>
          <a:p>
            <a:pPr marL="0" indent="0" algn="just">
              <a:buNone/>
            </a:pPr>
            <a:r>
              <a:rPr lang="es-ES" altLang="es-ES_tradnl" sz="3600" b="1" dirty="0">
                <a:ea typeface="ＭＳ Ｐゴシック" charset="-128"/>
              </a:rPr>
              <a:t>Asimismo, el artículo </a:t>
            </a:r>
            <a:r>
              <a:rPr lang="es-ES" altLang="es-ES_tradnl" sz="3600" b="1" dirty="0" smtClean="0">
                <a:ea typeface="ＭＳ Ｐゴシック" charset="-128"/>
              </a:rPr>
              <a:t>24 de la L. 26061 </a:t>
            </a:r>
            <a:r>
              <a:rPr lang="es-ES" altLang="es-ES_tradnl" sz="3600" b="1" dirty="0">
                <a:ea typeface="ＭＳ Ｐゴシック" charset="-128"/>
              </a:rPr>
              <a:t>determina que tienen derecho a participar y </a:t>
            </a:r>
            <a:r>
              <a:rPr lang="es-ES" altLang="es-ES_tradnl" sz="3600" b="1" dirty="0" smtClean="0">
                <a:ea typeface="ＭＳ Ｐゴシック" charset="-128"/>
              </a:rPr>
              <a:t>expresar su </a:t>
            </a:r>
            <a:r>
              <a:rPr lang="es-ES" altLang="es-ES_tradnl" sz="3600" b="1" dirty="0">
                <a:ea typeface="ＭＳ Ｐゴシック" charset="-128"/>
              </a:rPr>
              <a:t>opinión </a:t>
            </a:r>
            <a:r>
              <a:rPr lang="es-ES" altLang="es-ES_tradnl" sz="3600" b="1" dirty="0" smtClean="0">
                <a:ea typeface="ＭＳ Ｐゴシック" charset="-128"/>
              </a:rPr>
              <a:t>en: </a:t>
            </a:r>
          </a:p>
          <a:p>
            <a:pPr marL="0" indent="0" algn="just">
              <a:buNone/>
            </a:pPr>
            <a:r>
              <a:rPr lang="es-ES" altLang="es-ES_tradnl" sz="3600" b="1" dirty="0" smtClean="0">
                <a:ea typeface="ＭＳ Ｐゴシック" charset="-128"/>
              </a:rPr>
              <a:t>-</a:t>
            </a:r>
            <a:r>
              <a:rPr lang="es-ES" altLang="es-ES_tradnl" sz="3600" b="1" u="sng" dirty="0" smtClean="0">
                <a:ea typeface="ＭＳ Ｐゴシック" charset="-128"/>
              </a:rPr>
              <a:t>asuntos </a:t>
            </a:r>
            <a:r>
              <a:rPr lang="es-ES" altLang="es-ES_tradnl" sz="3600" b="1" u="sng" dirty="0">
                <a:ea typeface="ＭＳ Ｐゴシック" charset="-128"/>
              </a:rPr>
              <a:t>que les conciernan </a:t>
            </a:r>
            <a:endParaRPr lang="es-ES" altLang="es-ES_tradnl" sz="3600" b="1" u="sng" dirty="0" smtClean="0">
              <a:ea typeface="ＭＳ Ｐゴシック" charset="-128"/>
            </a:endParaRPr>
          </a:p>
          <a:p>
            <a:pPr marL="0" indent="0" algn="just">
              <a:buNone/>
            </a:pPr>
            <a:r>
              <a:rPr lang="es-ES" altLang="es-ES_tradnl" sz="3600" b="1" u="sng" dirty="0" smtClean="0">
                <a:ea typeface="ＭＳ Ｐゴシック" charset="-128"/>
              </a:rPr>
              <a:t>-en </a:t>
            </a:r>
            <a:r>
              <a:rPr lang="es-ES" altLang="es-ES_tradnl" sz="3600" b="1" u="sng" dirty="0">
                <a:ea typeface="ＭＳ Ｐゴシック" charset="-128"/>
              </a:rPr>
              <a:t>aquellos que tengan </a:t>
            </a:r>
            <a:r>
              <a:rPr lang="es-ES" altLang="es-ES_tradnl" sz="3600" b="1" u="sng" dirty="0" smtClean="0">
                <a:ea typeface="ＭＳ Ｐゴシック" charset="-128"/>
              </a:rPr>
              <a:t>interés </a:t>
            </a:r>
            <a:endParaRPr lang="es-AR" sz="3600" b="1" dirty="0"/>
          </a:p>
        </p:txBody>
      </p:sp>
    </p:spTree>
    <p:extLst>
      <p:ext uri="{BB962C8B-B14F-4D97-AF65-F5344CB8AC3E}">
        <p14:creationId xmlns:p14="http://schemas.microsoft.com/office/powerpoint/2010/main" val="11208826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dirty="0"/>
              <a:t>ANTECEDENTES </a:t>
            </a:r>
            <a:br>
              <a:rPr lang="es-AR" dirty="0"/>
            </a:br>
            <a:r>
              <a:rPr lang="es-AR" dirty="0" smtClean="0"/>
              <a:t>At. 24 del </a:t>
            </a:r>
            <a:r>
              <a:rPr lang="es-AR" dirty="0" err="1" smtClean="0"/>
              <a:t>CCyC</a:t>
            </a:r>
            <a:r>
              <a:rPr lang="es-AR" dirty="0"/>
              <a:t> </a:t>
            </a:r>
            <a:r>
              <a:rPr lang="es-AR" dirty="0" smtClean="0"/>
              <a:t>   Tesis Intermedia</a:t>
            </a:r>
            <a:endParaRPr lang="es-AR" dirty="0"/>
          </a:p>
        </p:txBody>
      </p:sp>
      <p:sp>
        <p:nvSpPr>
          <p:cNvPr id="3" name="Marcador de contenido 2"/>
          <p:cNvSpPr>
            <a:spLocks noGrp="1"/>
          </p:cNvSpPr>
          <p:nvPr>
            <p:ph idx="1"/>
          </p:nvPr>
        </p:nvSpPr>
        <p:spPr/>
        <p:txBody>
          <a:bodyPr>
            <a:normAutofit lnSpcReduction="10000"/>
          </a:bodyPr>
          <a:lstStyle/>
          <a:p>
            <a:pPr algn="just"/>
            <a:r>
              <a:rPr lang="es-AR" sz="3200" b="1" dirty="0"/>
              <a:t>ARTÍCULO 24.- </a:t>
            </a:r>
            <a:r>
              <a:rPr lang="es-AR" sz="3200" b="1" u="sng" dirty="0" smtClean="0"/>
              <a:t>Son </a:t>
            </a:r>
            <a:r>
              <a:rPr lang="es-AR" sz="3200" b="1" u="sng" dirty="0"/>
              <a:t>incapaces de ejercicio</a:t>
            </a:r>
            <a:r>
              <a:rPr lang="es-AR" sz="3200" b="1" dirty="0"/>
              <a:t>: a. </a:t>
            </a:r>
            <a:r>
              <a:rPr lang="es-AR" sz="3200" b="1" u="sng" dirty="0"/>
              <a:t>la persona por nacer; b. la persona que no cuenta con la edad y grado de madurez suficiente</a:t>
            </a:r>
            <a:r>
              <a:rPr lang="es-AR" sz="3200" b="1" dirty="0"/>
              <a:t>, con el alcance dispuesto en la Sección 2ª de este Capítulo; c. la persona declarada incapaz por sentencia judicial, en la extensión dispuesta en esa decisión.</a:t>
            </a:r>
          </a:p>
        </p:txBody>
      </p:sp>
    </p:spTree>
    <p:extLst>
      <p:ext uri="{BB962C8B-B14F-4D97-AF65-F5344CB8AC3E}">
        <p14:creationId xmlns:p14="http://schemas.microsoft.com/office/powerpoint/2010/main" val="29230285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b="1" dirty="0"/>
              <a:t>ARTÍCULO </a:t>
            </a:r>
            <a:r>
              <a:rPr lang="es-AR" b="1" dirty="0" smtClean="0"/>
              <a:t>26 </a:t>
            </a:r>
            <a:r>
              <a:rPr lang="es-AR" b="1" dirty="0" err="1" smtClean="0"/>
              <a:t>CCyC</a:t>
            </a:r>
            <a:r>
              <a:rPr lang="es-AR" b="1" dirty="0" smtClean="0"/>
              <a:t> – Tesis restringida  acotada al conflicto con sus padres</a:t>
            </a:r>
            <a:endParaRPr lang="es-AR" dirty="0"/>
          </a:p>
        </p:txBody>
      </p:sp>
      <p:sp>
        <p:nvSpPr>
          <p:cNvPr id="3" name="Marcador de contenido 2"/>
          <p:cNvSpPr>
            <a:spLocks noGrp="1"/>
          </p:cNvSpPr>
          <p:nvPr>
            <p:ph idx="1"/>
          </p:nvPr>
        </p:nvSpPr>
        <p:spPr/>
        <p:txBody>
          <a:bodyPr>
            <a:noAutofit/>
          </a:bodyPr>
          <a:lstStyle/>
          <a:p>
            <a:pPr algn="just"/>
            <a:r>
              <a:rPr lang="es-AR" sz="2800" b="1" u="sng" dirty="0" smtClean="0"/>
              <a:t>En </a:t>
            </a:r>
            <a:r>
              <a:rPr lang="es-AR" sz="2800" b="1" u="sng" dirty="0"/>
              <a:t>situaciones de conflicto de intereses con sus representantes legales, puede intervenir con asistencia letrada</a:t>
            </a:r>
            <a:r>
              <a:rPr lang="es-AR" sz="2800" b="1" dirty="0"/>
              <a:t>. La persona menor de edad tiene derecho a ser oída en todo proceso judicial que le concierne así como a participar en las decisiones sobre su persona</a:t>
            </a:r>
            <a:r>
              <a:rPr lang="es-AR" sz="2800" b="1" dirty="0" smtClean="0"/>
              <a:t>..</a:t>
            </a:r>
            <a:endParaRPr lang="es-AR" sz="2800" b="1" dirty="0"/>
          </a:p>
          <a:p>
            <a:endParaRPr lang="es-AR" sz="2800" b="1" dirty="0"/>
          </a:p>
        </p:txBody>
      </p:sp>
    </p:spTree>
    <p:extLst>
      <p:ext uri="{BB962C8B-B14F-4D97-AF65-F5344CB8AC3E}">
        <p14:creationId xmlns:p14="http://schemas.microsoft.com/office/powerpoint/2010/main" val="10644918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a:t>E</a:t>
            </a:r>
            <a:r>
              <a:rPr lang="es-AR" dirty="0" smtClean="0"/>
              <a:t>l Paradigma y la revolución eran reiterar un plus de derechos infancia</a:t>
            </a:r>
            <a:endParaRPr lang="es-AR" dirty="0"/>
          </a:p>
        </p:txBody>
      </p:sp>
      <p:sp>
        <p:nvSpPr>
          <p:cNvPr id="3" name="Marcador de contenido 2"/>
          <p:cNvSpPr>
            <a:spLocks noGrp="1"/>
          </p:cNvSpPr>
          <p:nvPr>
            <p:ph idx="1"/>
          </p:nvPr>
        </p:nvSpPr>
        <p:spPr/>
        <p:txBody>
          <a:bodyPr>
            <a:normAutofit/>
          </a:bodyPr>
          <a:lstStyle/>
          <a:p>
            <a:pPr marL="0" indent="0" algn="just">
              <a:buNone/>
            </a:pPr>
            <a:r>
              <a:rPr lang="es-ES" altLang="es-ES_tradnl" sz="3200" b="1" dirty="0">
                <a:ea typeface="ＭＳ Ｐゴシック" charset="-128"/>
              </a:rPr>
              <a:t>Los niños tiene los mismos derechos fundamentales de los que resultan titulares los adultos, más un </a:t>
            </a:r>
            <a:r>
              <a:rPr lang="es-ES" altLang="es-ES" sz="3200" b="1" dirty="0">
                <a:ea typeface="ＭＳ Ｐゴシック" charset="-128"/>
              </a:rPr>
              <a:t>“</a:t>
            </a:r>
            <a:r>
              <a:rPr lang="es-ES" altLang="es-ES_tradnl" sz="3200" b="1" dirty="0">
                <a:ea typeface="ＭＳ Ｐゴシック" charset="-128"/>
              </a:rPr>
              <a:t>plus</a:t>
            </a:r>
            <a:r>
              <a:rPr lang="es-ES" altLang="es-ES" sz="3200" b="1" dirty="0" smtClean="0">
                <a:ea typeface="ＭＳ Ｐゴシック" charset="-128"/>
              </a:rPr>
              <a:t>”</a:t>
            </a:r>
            <a:r>
              <a:rPr lang="es-ES" altLang="es-ES_tradnl" sz="3200" b="1" dirty="0" smtClean="0">
                <a:ea typeface="ＭＳ Ｐゴシック" charset="-128"/>
              </a:rPr>
              <a:t>. </a:t>
            </a:r>
          </a:p>
          <a:p>
            <a:pPr marL="0" indent="0" algn="just">
              <a:lnSpc>
                <a:spcPct val="90000"/>
              </a:lnSpc>
              <a:buNone/>
            </a:pPr>
            <a:r>
              <a:rPr lang="es-ES" altLang="es-ES_tradnl" sz="3200" b="1" dirty="0" smtClean="0">
                <a:ea typeface="ＭＳ Ｐゴシック" charset="-128"/>
              </a:rPr>
              <a:t>Es partiendo </a:t>
            </a:r>
            <a:r>
              <a:rPr lang="es-ES" altLang="es-ES_tradnl" sz="3200" b="1" dirty="0">
                <a:ea typeface="ＭＳ Ｐゴシック" charset="-128"/>
              </a:rPr>
              <a:t>de la base de reconocer al niño como sujeto de </a:t>
            </a:r>
            <a:r>
              <a:rPr lang="es-ES" altLang="es-ES_tradnl" sz="3200" b="1" dirty="0" smtClean="0">
                <a:ea typeface="ＭＳ Ｐゴシック" charset="-128"/>
              </a:rPr>
              <a:t>derechos y ese “plus” que </a:t>
            </a:r>
            <a:r>
              <a:rPr lang="es-ES" altLang="es-ES_tradnl" sz="3200" b="1" dirty="0">
                <a:ea typeface="ＭＳ Ｐゴシック" charset="-128"/>
              </a:rPr>
              <a:t>la CDN incorpora en su artículo 5, el principio de autonomía progresiva.</a:t>
            </a:r>
          </a:p>
          <a:p>
            <a:endParaRPr lang="es-AR" dirty="0"/>
          </a:p>
        </p:txBody>
      </p:sp>
    </p:spTree>
    <p:extLst>
      <p:ext uri="{BB962C8B-B14F-4D97-AF65-F5344CB8AC3E}">
        <p14:creationId xmlns:p14="http://schemas.microsoft.com/office/powerpoint/2010/main" val="7261506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Es un esfuerzo requerido a los Estados, no un límite al niño.</a:t>
            </a:r>
            <a:endParaRPr lang="es-AR" dirty="0"/>
          </a:p>
        </p:txBody>
      </p:sp>
      <p:sp>
        <p:nvSpPr>
          <p:cNvPr id="3" name="2 Marcador de contenido"/>
          <p:cNvSpPr>
            <a:spLocks noGrp="1"/>
          </p:cNvSpPr>
          <p:nvPr>
            <p:ph idx="1"/>
          </p:nvPr>
        </p:nvSpPr>
        <p:spPr/>
        <p:txBody>
          <a:bodyPr>
            <a:normAutofit lnSpcReduction="10000"/>
          </a:bodyPr>
          <a:lstStyle/>
          <a:p>
            <a:pPr marL="0" indent="0" algn="just">
              <a:buNone/>
            </a:pPr>
            <a:r>
              <a:rPr lang="es-ES" sz="4000" b="1" dirty="0"/>
              <a:t>Artículo 12 1. Los Estados Partes garantizarán al niño</a:t>
            </a:r>
            <a:r>
              <a:rPr lang="es-ES" sz="2600" b="1" dirty="0"/>
              <a:t> que esté </a:t>
            </a:r>
            <a:r>
              <a:rPr lang="es-ES" sz="2600" b="1" u="sng" dirty="0"/>
              <a:t>en condiciones de formarse un juicio propio el derecho de expresar su opinión libremente en todos los asuntos que afectan</a:t>
            </a:r>
            <a:r>
              <a:rPr lang="es-ES" sz="2600" b="1" dirty="0"/>
              <a:t> al niño, teniéndose debidamente en cuenta las opiniones del niño, </a:t>
            </a:r>
            <a:r>
              <a:rPr lang="es-ES" sz="2600" b="1" u="sng" dirty="0"/>
              <a:t>en función de la edad y madurez del niño. 2. Con tal fin, se dará en particular al niño oportunidad de ser escuchado, en todo procedimiento judicial o </a:t>
            </a:r>
            <a:r>
              <a:rPr lang="es-ES" sz="2600" b="1" u="sng" dirty="0" smtClean="0"/>
              <a:t>administrativo</a:t>
            </a:r>
            <a:endParaRPr lang="es-AR" sz="2600" b="1" dirty="0"/>
          </a:p>
          <a:p>
            <a:pPr algn="just"/>
            <a:endParaRPr lang="es-AR" dirty="0"/>
          </a:p>
        </p:txBody>
      </p:sp>
    </p:spTree>
    <p:extLst>
      <p:ext uri="{BB962C8B-B14F-4D97-AF65-F5344CB8AC3E}">
        <p14:creationId xmlns:p14="http://schemas.microsoft.com/office/powerpoint/2010/main" val="18893299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No es un </a:t>
            </a:r>
            <a:r>
              <a:rPr lang="es-AR" dirty="0"/>
              <a:t>límite a la opinión del </a:t>
            </a:r>
            <a:r>
              <a:rPr lang="es-AR" dirty="0" smtClean="0"/>
              <a:t>niño.</a:t>
            </a:r>
            <a:endParaRPr lang="es-AR" dirty="0"/>
          </a:p>
        </p:txBody>
      </p:sp>
      <p:sp>
        <p:nvSpPr>
          <p:cNvPr id="3" name="Marcador de contenido 2"/>
          <p:cNvSpPr>
            <a:spLocks noGrp="1"/>
          </p:cNvSpPr>
          <p:nvPr>
            <p:ph idx="1"/>
          </p:nvPr>
        </p:nvSpPr>
        <p:spPr/>
        <p:txBody>
          <a:bodyPr>
            <a:normAutofit/>
          </a:bodyPr>
          <a:lstStyle/>
          <a:p>
            <a:pPr marL="0" indent="0" algn="just">
              <a:buNone/>
            </a:pPr>
            <a:r>
              <a:rPr lang="es-ES" altLang="es-ES_tradnl" sz="4000" b="1" dirty="0" smtClean="0">
                <a:ea typeface="ＭＳ Ｐゴシック" charset="-128"/>
              </a:rPr>
              <a:t>una convocatoria a esforzarse por los Estados.</a:t>
            </a:r>
            <a:endParaRPr lang="es-ES" altLang="es-ES_tradnl" sz="2800" b="1" dirty="0" smtClean="0">
              <a:ea typeface="ＭＳ Ｐゴシック" charset="-128"/>
            </a:endParaRPr>
          </a:p>
          <a:p>
            <a:pPr marL="0" indent="0" algn="just">
              <a:lnSpc>
                <a:spcPct val="90000"/>
              </a:lnSpc>
              <a:buNone/>
            </a:pPr>
            <a:endParaRPr lang="es-ES" altLang="es-ES_tradnl" sz="2800" b="1" dirty="0" smtClean="0">
              <a:ea typeface="ＭＳ Ｐゴシック" charset="-128"/>
            </a:endParaRPr>
          </a:p>
          <a:p>
            <a:pPr marL="0" indent="0" algn="just">
              <a:lnSpc>
                <a:spcPct val="90000"/>
              </a:lnSpc>
              <a:buNone/>
            </a:pPr>
            <a:r>
              <a:rPr lang="es-ES" altLang="es-ES_tradnl" sz="2800" b="1" dirty="0" smtClean="0">
                <a:ea typeface="ＭＳ Ｐゴシック" charset="-128"/>
              </a:rPr>
              <a:t>Obliga a los Estados </a:t>
            </a:r>
            <a:r>
              <a:rPr lang="es-ES" altLang="es-ES_tradnl" sz="4400" b="1" dirty="0" smtClean="0">
                <a:ea typeface="ＭＳ Ｐゴシック" charset="-128"/>
              </a:rPr>
              <a:t>a acercarse en la escucha y la habilitación del niño</a:t>
            </a:r>
            <a:r>
              <a:rPr lang="es-ES" altLang="es-ES_tradnl" sz="2800" b="1" dirty="0">
                <a:ea typeface="ＭＳ Ｐゴシック" charset="-128"/>
              </a:rPr>
              <a:t> </a:t>
            </a:r>
            <a:r>
              <a:rPr lang="es-ES" altLang="es-ES_tradnl" sz="2800" b="1" dirty="0" smtClean="0">
                <a:ea typeface="ＭＳ Ｐゴシック" charset="-128"/>
              </a:rPr>
              <a:t>(es la clave)</a:t>
            </a:r>
          </a:p>
          <a:p>
            <a:endParaRPr lang="es-AR" dirty="0"/>
          </a:p>
        </p:txBody>
      </p:sp>
    </p:spTree>
    <p:extLst>
      <p:ext uri="{BB962C8B-B14F-4D97-AF65-F5344CB8AC3E}">
        <p14:creationId xmlns:p14="http://schemas.microsoft.com/office/powerpoint/2010/main" val="1065933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Obligaciones para el Estado nacional,  y de los provinciales</a:t>
            </a:r>
            <a:endParaRPr lang="es-AR" dirty="0"/>
          </a:p>
        </p:txBody>
      </p:sp>
      <p:sp>
        <p:nvSpPr>
          <p:cNvPr id="3" name="2 Marcador de contenido"/>
          <p:cNvSpPr>
            <a:spLocks noGrp="1"/>
          </p:cNvSpPr>
          <p:nvPr>
            <p:ph idx="1"/>
          </p:nvPr>
        </p:nvSpPr>
        <p:spPr/>
        <p:txBody>
          <a:bodyPr>
            <a:noAutofit/>
          </a:bodyPr>
          <a:lstStyle/>
          <a:p>
            <a:pPr marL="0" indent="0" algn="ctr">
              <a:buNone/>
            </a:pPr>
            <a:r>
              <a:rPr lang="es-ES" sz="2400" b="1" dirty="0">
                <a:latin typeface="Calibri" panose="020F0502020204030204" pitchFamily="34" charset="0"/>
              </a:rPr>
              <a:t>Casos “</a:t>
            </a:r>
            <a:r>
              <a:rPr lang="es-ES" sz="2400" b="1" dirty="0" err="1">
                <a:latin typeface="Calibri" panose="020F0502020204030204" pitchFamily="34" charset="0"/>
              </a:rPr>
              <a:t>Giroldi</a:t>
            </a:r>
            <a:r>
              <a:rPr lang="es-ES" sz="2400" b="1" dirty="0">
                <a:latin typeface="Calibri" panose="020F0502020204030204" pitchFamily="34" charset="0"/>
              </a:rPr>
              <a:t>” y “</a:t>
            </a:r>
            <a:r>
              <a:rPr lang="es-ES" sz="2400" b="1" dirty="0" err="1">
                <a:latin typeface="Calibri" panose="020F0502020204030204" pitchFamily="34" charset="0"/>
              </a:rPr>
              <a:t>Verbitsky</a:t>
            </a:r>
            <a:r>
              <a:rPr lang="es-ES" sz="2400" b="1" dirty="0">
                <a:latin typeface="Calibri" panose="020F0502020204030204" pitchFamily="34" charset="0"/>
              </a:rPr>
              <a:t>”, y lo prosiguió la Suprema Corte de Justicia de la Provincia de Buenos Aires –caso “</a:t>
            </a:r>
            <a:r>
              <a:rPr lang="es-ES" sz="2400" b="1" dirty="0" err="1">
                <a:latin typeface="Calibri" panose="020F0502020204030204" pitchFamily="34" charset="0"/>
              </a:rPr>
              <a:t>Barcena</a:t>
            </a:r>
            <a:r>
              <a:rPr lang="es-ES" sz="2400" b="1" dirty="0">
                <a:latin typeface="Calibri" panose="020F0502020204030204" pitchFamily="34" charset="0"/>
              </a:rPr>
              <a:t>”, causa I3204 “</a:t>
            </a:r>
            <a:r>
              <a:rPr lang="es-ES" sz="2400" b="1" dirty="0" err="1">
                <a:latin typeface="Calibri" panose="020F0502020204030204" pitchFamily="34" charset="0"/>
              </a:rPr>
              <a:t>Cavalli</a:t>
            </a:r>
            <a:r>
              <a:rPr lang="es-ES" sz="2400" b="1" dirty="0">
                <a:latin typeface="Calibri" panose="020F0502020204030204" pitchFamily="34" charset="0"/>
              </a:rPr>
              <a:t>”, “Galilea, Nélida Pilar c./ Provincia de Buenos Aires s./amparo”, causa B67358–).</a:t>
            </a:r>
            <a:endParaRPr lang="es-AR" sz="2400" dirty="0">
              <a:latin typeface="Calibri" panose="020F0502020204030204" pitchFamily="34" charset="0"/>
            </a:endParaRPr>
          </a:p>
          <a:p>
            <a:pPr marL="0" indent="0" algn="ctr">
              <a:buNone/>
            </a:pPr>
            <a:r>
              <a:rPr lang="es-ES" sz="4000" b="1" u="sng" dirty="0" smtClean="0">
                <a:latin typeface="Calibri" panose="020F0502020204030204" pitchFamily="34" charset="0"/>
              </a:rPr>
              <a:t>Existe </a:t>
            </a:r>
            <a:r>
              <a:rPr lang="es-ES" sz="4000" b="1" u="sng" dirty="0">
                <a:latin typeface="Calibri" panose="020F0502020204030204" pitchFamily="34" charset="0"/>
              </a:rPr>
              <a:t>responsabilidad internacional de las Provincias</a:t>
            </a:r>
            <a:r>
              <a:rPr lang="es-ES" sz="4000" b="1" dirty="0">
                <a:latin typeface="Calibri" panose="020F0502020204030204" pitchFamily="34" charset="0"/>
              </a:rPr>
              <a:t> sobre la aplicación de derechos humanos fundamentales.</a:t>
            </a:r>
          </a:p>
          <a:p>
            <a:pPr marL="0" indent="0" algn="ctr">
              <a:buNone/>
            </a:pPr>
            <a:endParaRPr lang="es-ES" sz="1500" b="1" dirty="0" smtClean="0">
              <a:latin typeface="Calibri" panose="020F0502020204030204" pitchFamily="34" charset="0"/>
            </a:endParaRPr>
          </a:p>
          <a:p>
            <a:pPr marL="0" indent="0" algn="ctr">
              <a:buNone/>
            </a:pPr>
            <a:endParaRPr lang="es-AR" sz="3300" dirty="0"/>
          </a:p>
        </p:txBody>
      </p:sp>
    </p:spTree>
    <p:extLst>
      <p:ext uri="{BB962C8B-B14F-4D97-AF65-F5344CB8AC3E}">
        <p14:creationId xmlns:p14="http://schemas.microsoft.com/office/powerpoint/2010/main" val="33025145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Obligaciones de la mano de la CDN y  de las </a:t>
            </a:r>
            <a:r>
              <a:rPr lang="es-AR" u="sng" dirty="0" smtClean="0"/>
              <a:t>Observaciones Generales</a:t>
            </a:r>
            <a:r>
              <a:rPr lang="es-AR" dirty="0" smtClean="0"/>
              <a:t>.</a:t>
            </a:r>
            <a:endParaRPr lang="es-AR" dirty="0"/>
          </a:p>
        </p:txBody>
      </p:sp>
      <p:sp>
        <p:nvSpPr>
          <p:cNvPr id="3" name="2 Marcador de contenido"/>
          <p:cNvSpPr>
            <a:spLocks noGrp="1"/>
          </p:cNvSpPr>
          <p:nvPr>
            <p:ph idx="1"/>
          </p:nvPr>
        </p:nvSpPr>
        <p:spPr/>
        <p:txBody>
          <a:bodyPr>
            <a:normAutofit/>
          </a:bodyPr>
          <a:lstStyle/>
          <a:p>
            <a:pPr marL="0" indent="0" algn="ctr">
              <a:buNone/>
            </a:pPr>
            <a:r>
              <a:rPr lang="es-ES" sz="3300" b="1" dirty="0">
                <a:latin typeface="Calibri" panose="020F0502020204030204" pitchFamily="34" charset="0"/>
              </a:rPr>
              <a:t>La Corte Suprema reconoció explícitamente la aplicación del bloque federal de leyes y sostuvo que </a:t>
            </a:r>
            <a:r>
              <a:rPr lang="es-ES" sz="3300" b="1" u="sng" dirty="0">
                <a:latin typeface="Calibri" panose="020F0502020204030204" pitchFamily="34" charset="0"/>
              </a:rPr>
              <a:t>el Comité de los Derechos del Niño es el intérprete de la Convención</a:t>
            </a:r>
            <a:r>
              <a:rPr lang="es-ES" sz="3300" b="1" dirty="0">
                <a:latin typeface="Calibri" panose="020F0502020204030204" pitchFamily="34" charset="0"/>
              </a:rPr>
              <a:t> sobre los Derechos del Niño (</a:t>
            </a:r>
            <a:r>
              <a:rPr lang="es-AR" sz="3300" b="1" dirty="0">
                <a:latin typeface="Calibri" panose="020F0502020204030204" pitchFamily="34" charset="0"/>
              </a:rPr>
              <a:t>“M., D. E. y otro s./homicidio calificado”, </a:t>
            </a:r>
            <a:r>
              <a:rPr lang="es-AR" sz="3300" b="1" dirty="0" err="1">
                <a:latin typeface="Calibri" panose="020F0502020204030204" pitchFamily="34" charset="0"/>
              </a:rPr>
              <a:t>sent</a:t>
            </a:r>
            <a:r>
              <a:rPr lang="es-AR" sz="3300" b="1" dirty="0">
                <a:latin typeface="Calibri" panose="020F0502020204030204" pitchFamily="34" charset="0"/>
              </a:rPr>
              <a:t>  7/12/2005) </a:t>
            </a:r>
            <a:r>
              <a:rPr lang="es-ES" sz="3300" b="1" dirty="0">
                <a:latin typeface="Calibri" panose="020F0502020204030204" pitchFamily="34" charset="0"/>
              </a:rPr>
              <a:t>.</a:t>
            </a:r>
            <a:endParaRPr lang="es-AR" sz="3300" dirty="0">
              <a:latin typeface="Calibri" panose="020F0502020204030204" pitchFamily="34" charset="0"/>
            </a:endParaRPr>
          </a:p>
          <a:p>
            <a:endParaRPr lang="es-AR" dirty="0"/>
          </a:p>
        </p:txBody>
      </p:sp>
    </p:spTree>
    <p:extLst>
      <p:ext uri="{BB962C8B-B14F-4D97-AF65-F5344CB8AC3E}">
        <p14:creationId xmlns:p14="http://schemas.microsoft.com/office/powerpoint/2010/main" val="8768845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AR" dirty="0" smtClean="0"/>
              <a:t>Un Estado obligado a partir de la ESCUCHA</a:t>
            </a:r>
            <a:br>
              <a:rPr lang="es-AR" dirty="0" smtClean="0"/>
            </a:br>
            <a:r>
              <a:rPr lang="es-AR" dirty="0"/>
              <a:t>O</a:t>
            </a:r>
            <a:r>
              <a:rPr lang="es-AR" dirty="0" smtClean="0"/>
              <a:t>b. 12 CEDN </a:t>
            </a:r>
            <a:endParaRPr lang="es-AR" dirty="0"/>
          </a:p>
        </p:txBody>
      </p:sp>
      <p:sp>
        <p:nvSpPr>
          <p:cNvPr id="3" name="Marcador de contenido 2"/>
          <p:cNvSpPr>
            <a:spLocks noGrp="1"/>
          </p:cNvSpPr>
          <p:nvPr>
            <p:ph idx="1"/>
          </p:nvPr>
        </p:nvSpPr>
        <p:spPr/>
        <p:txBody>
          <a:bodyPr>
            <a:normAutofit lnSpcReduction="10000"/>
          </a:bodyPr>
          <a:lstStyle/>
          <a:p>
            <a:pPr marL="0" indent="0" algn="just">
              <a:buNone/>
            </a:pPr>
            <a:r>
              <a:rPr lang="es-ES" dirty="0"/>
              <a:t>	</a:t>
            </a:r>
            <a:r>
              <a:rPr lang="es-ES" sz="3200" b="1" dirty="0" smtClean="0">
                <a:latin typeface="Calibri" panose="020F0502020204030204" pitchFamily="34" charset="0"/>
              </a:rPr>
              <a:t>2. El </a:t>
            </a:r>
            <a:r>
              <a:rPr lang="es-ES" sz="3200" b="1" dirty="0">
                <a:latin typeface="Calibri" panose="020F0502020204030204" pitchFamily="34" charset="0"/>
              </a:rPr>
              <a:t>derecho de todos los niños a ser escuchados y tomados en serio constituye uno de los valores fundamentales de la Convención.  El Comité de los Derechos del Niño ("el Comité") ha señalado el artículo 12 </a:t>
            </a:r>
            <a:r>
              <a:rPr lang="es-ES" sz="3200" b="1" dirty="0" smtClean="0">
                <a:latin typeface="Calibri" panose="020F0502020204030204" pitchFamily="34" charset="0"/>
              </a:rPr>
              <a:t>….</a:t>
            </a:r>
            <a:r>
              <a:rPr lang="es-ES" sz="3200" b="1" u="sng" dirty="0" smtClean="0">
                <a:latin typeface="Calibri" panose="020F0502020204030204" pitchFamily="34" charset="0"/>
              </a:rPr>
              <a:t>este </a:t>
            </a:r>
            <a:r>
              <a:rPr lang="es-ES" sz="3200" b="1" u="sng" dirty="0">
                <a:latin typeface="Calibri" panose="020F0502020204030204" pitchFamily="34" charset="0"/>
              </a:rPr>
              <a:t>artículo no solo establece un derecho en sí mismo, sino que también debe tenerse en cuenta para interpretar y hacer respetar todos los demás </a:t>
            </a:r>
            <a:r>
              <a:rPr lang="es-ES" sz="3200" b="1" u="sng" dirty="0" smtClean="0">
                <a:latin typeface="Calibri" panose="020F0502020204030204" pitchFamily="34" charset="0"/>
              </a:rPr>
              <a:t>derechos.</a:t>
            </a:r>
            <a:endParaRPr lang="es-AR" sz="3200" b="1" u="sng" dirty="0">
              <a:latin typeface="Calibri" panose="020F0502020204030204" pitchFamily="34" charset="0"/>
            </a:endParaRPr>
          </a:p>
        </p:txBody>
      </p:sp>
    </p:spTree>
    <p:extLst>
      <p:ext uri="{BB962C8B-B14F-4D97-AF65-F5344CB8AC3E}">
        <p14:creationId xmlns:p14="http://schemas.microsoft.com/office/powerpoint/2010/main" val="36838626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Ob. 12 CEDN</a:t>
            </a:r>
            <a:endParaRPr lang="es-AR" dirty="0"/>
          </a:p>
        </p:txBody>
      </p:sp>
      <p:sp>
        <p:nvSpPr>
          <p:cNvPr id="3" name="Marcador de contenido 2"/>
          <p:cNvSpPr>
            <a:spLocks noGrp="1"/>
          </p:cNvSpPr>
          <p:nvPr>
            <p:ph idx="1"/>
          </p:nvPr>
        </p:nvSpPr>
        <p:spPr/>
        <p:txBody>
          <a:bodyPr>
            <a:normAutofit lnSpcReduction="10000"/>
          </a:bodyPr>
          <a:lstStyle/>
          <a:p>
            <a:pPr marL="0" indent="0" algn="just">
              <a:buNone/>
            </a:pPr>
            <a:r>
              <a:rPr lang="es-ES" sz="2400" b="1" dirty="0">
                <a:latin typeface="Calibri" panose="020F0502020204030204" pitchFamily="34" charset="0"/>
              </a:rPr>
              <a:t>74.	</a:t>
            </a:r>
            <a:r>
              <a:rPr lang="es-ES" sz="3600" b="1" dirty="0" smtClean="0">
                <a:latin typeface="Calibri" panose="020F0502020204030204" pitchFamily="34" charset="0"/>
              </a:rPr>
              <a:t>….En </a:t>
            </a:r>
            <a:r>
              <a:rPr lang="es-ES" sz="3600" b="1" dirty="0">
                <a:latin typeface="Calibri" panose="020F0502020204030204" pitchFamily="34" charset="0"/>
              </a:rPr>
              <a:t>realidad, </a:t>
            </a:r>
            <a:r>
              <a:rPr lang="es-ES" sz="3600" b="1" u="sng" dirty="0">
                <a:latin typeface="Calibri" panose="020F0502020204030204" pitchFamily="34" charset="0"/>
              </a:rPr>
              <a:t>no es posible una aplicación correcta del artículo 3 si no se respetan los componentes del artículo 12</a:t>
            </a:r>
            <a:r>
              <a:rPr lang="es-ES" sz="3600" b="1" dirty="0">
                <a:latin typeface="Calibri" panose="020F0502020204030204" pitchFamily="34" charset="0"/>
              </a:rPr>
              <a:t>.  Del mismo modo, el artículo 3 refuerza la funcionalidad del artículo 12 al facilitar el papel esencial de los niños en todas las decisiones que afecten a su vida. </a:t>
            </a:r>
            <a:endParaRPr lang="es-AR" sz="3600" b="1" dirty="0">
              <a:latin typeface="Calibri" panose="020F0502020204030204" pitchFamily="34" charset="0"/>
            </a:endParaRPr>
          </a:p>
          <a:p>
            <a:pPr marL="0" indent="0">
              <a:buNone/>
            </a:pPr>
            <a:endParaRPr lang="es-AR" dirty="0"/>
          </a:p>
        </p:txBody>
      </p:sp>
    </p:spTree>
    <p:extLst>
      <p:ext uri="{BB962C8B-B14F-4D97-AF65-F5344CB8AC3E}">
        <p14:creationId xmlns:p14="http://schemas.microsoft.com/office/powerpoint/2010/main" val="38101005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sz="2800" b="1" dirty="0" smtClean="0"/>
              <a:t>Y ES ALLÍ DONDE NACE Y TOMA CUERPO EL ABOGADO DEL NIÑO</a:t>
            </a:r>
            <a:br>
              <a:rPr lang="es-AR" sz="2800" b="1" dirty="0" smtClean="0"/>
            </a:br>
            <a:r>
              <a:rPr lang="es-AR" sz="2800" b="1" dirty="0" smtClean="0"/>
              <a:t>Art. 27 L. 26061 -</a:t>
            </a:r>
            <a:r>
              <a:rPr lang="es-AR" sz="2800" b="1" dirty="0" err="1" smtClean="0"/>
              <a:t>Pag</a:t>
            </a:r>
            <a:r>
              <a:rPr lang="es-AR" sz="2800" b="1" dirty="0" smtClean="0"/>
              <a:t>. 124-</a:t>
            </a:r>
            <a:endParaRPr lang="es-AR" sz="2800" b="1" dirty="0"/>
          </a:p>
        </p:txBody>
      </p:sp>
      <p:sp>
        <p:nvSpPr>
          <p:cNvPr id="3" name="2 Marcador de contenido"/>
          <p:cNvSpPr>
            <a:spLocks noGrp="1"/>
          </p:cNvSpPr>
          <p:nvPr>
            <p:ph idx="1"/>
          </p:nvPr>
        </p:nvSpPr>
        <p:spPr/>
        <p:txBody>
          <a:bodyPr>
            <a:normAutofit fontScale="55000" lnSpcReduction="20000"/>
          </a:bodyPr>
          <a:lstStyle/>
          <a:p>
            <a:pPr marL="0" indent="0" algn="just">
              <a:buNone/>
            </a:pPr>
            <a:r>
              <a:rPr lang="es-ES" sz="6000" b="1" dirty="0">
                <a:latin typeface="Calibri" panose="020F0502020204030204" pitchFamily="34" charset="0"/>
              </a:rPr>
              <a:t>a) A ser oído </a:t>
            </a:r>
            <a:r>
              <a:rPr lang="es-ES" sz="6000" b="1" dirty="0" smtClean="0">
                <a:latin typeface="Calibri" panose="020F0502020204030204" pitchFamily="34" charset="0"/>
              </a:rPr>
              <a:t>(</a:t>
            </a:r>
            <a:r>
              <a:rPr lang="es-ES" sz="6000" b="1" dirty="0" err="1" smtClean="0">
                <a:latin typeface="Calibri" panose="020F0502020204030204" pitchFamily="34" charset="0"/>
              </a:rPr>
              <a:t>dt</a:t>
            </a:r>
            <a:r>
              <a:rPr lang="es-ES" sz="6000" b="1" dirty="0" smtClean="0">
                <a:latin typeface="Calibri" panose="020F0502020204030204" pitchFamily="34" charset="0"/>
              </a:rPr>
              <a:t>);</a:t>
            </a:r>
            <a:endParaRPr lang="es-AR" sz="6000" b="1" dirty="0">
              <a:latin typeface="Calibri" panose="020F0502020204030204" pitchFamily="34" charset="0"/>
            </a:endParaRPr>
          </a:p>
          <a:p>
            <a:pPr marL="0" indent="0" algn="just">
              <a:buNone/>
            </a:pPr>
            <a:r>
              <a:rPr lang="es-ES" sz="6000" b="1" dirty="0" smtClean="0">
                <a:latin typeface="Calibri" panose="020F0502020204030204" pitchFamily="34" charset="0"/>
              </a:rPr>
              <a:t>b</a:t>
            </a:r>
            <a:r>
              <a:rPr lang="es-ES" sz="6000" b="1" dirty="0">
                <a:latin typeface="Calibri" panose="020F0502020204030204" pitchFamily="34" charset="0"/>
              </a:rPr>
              <a:t>) A que su opinión sea tomada </a:t>
            </a:r>
            <a:r>
              <a:rPr lang="es-ES" sz="6000" b="1" dirty="0" smtClean="0">
                <a:latin typeface="Calibri" panose="020F0502020204030204" pitchFamily="34" charset="0"/>
              </a:rPr>
              <a:t>en cuenta (</a:t>
            </a:r>
            <a:r>
              <a:rPr lang="es-ES" sz="6000" b="1" dirty="0" err="1" smtClean="0">
                <a:latin typeface="Calibri" panose="020F0502020204030204" pitchFamily="34" charset="0"/>
              </a:rPr>
              <a:t>dt</a:t>
            </a:r>
            <a:r>
              <a:rPr lang="es-ES" sz="6000" b="1" dirty="0" smtClean="0">
                <a:latin typeface="Calibri" panose="020F0502020204030204" pitchFamily="34" charset="0"/>
              </a:rPr>
              <a:t>)</a:t>
            </a:r>
            <a:endParaRPr lang="es-ES" sz="6000" b="1" dirty="0">
              <a:latin typeface="Calibri" panose="020F0502020204030204" pitchFamily="34" charset="0"/>
            </a:endParaRPr>
          </a:p>
          <a:p>
            <a:pPr marL="0" indent="0" algn="just">
              <a:buNone/>
            </a:pPr>
            <a:r>
              <a:rPr lang="es-ES" sz="6000" b="1" dirty="0">
                <a:latin typeface="Calibri" panose="020F0502020204030204" pitchFamily="34" charset="0"/>
              </a:rPr>
              <a:t>c) A ser asistido por un letrado preferentemente </a:t>
            </a:r>
            <a:r>
              <a:rPr lang="es-ES" sz="6000" b="1" dirty="0" smtClean="0">
                <a:latin typeface="Calibri" panose="020F0502020204030204" pitchFamily="34" charset="0"/>
              </a:rPr>
              <a:t>especializado (</a:t>
            </a:r>
            <a:r>
              <a:rPr lang="es-ES" sz="6000" b="1" dirty="0" err="1" smtClean="0">
                <a:latin typeface="Calibri" panose="020F0502020204030204" pitchFamily="34" charset="0"/>
              </a:rPr>
              <a:t>dt</a:t>
            </a:r>
            <a:r>
              <a:rPr lang="es-ES" sz="6000" b="1" dirty="0" smtClean="0">
                <a:latin typeface="Calibri" panose="020F0502020204030204" pitchFamily="34" charset="0"/>
              </a:rPr>
              <a:t>)</a:t>
            </a:r>
            <a:endParaRPr lang="es-AR" sz="6000" b="1" dirty="0">
              <a:latin typeface="Calibri" panose="020F0502020204030204" pitchFamily="34" charset="0"/>
            </a:endParaRPr>
          </a:p>
          <a:p>
            <a:pPr marL="0" indent="0" algn="just">
              <a:buNone/>
            </a:pPr>
            <a:r>
              <a:rPr lang="es-ES" sz="6000" b="1" i="1" dirty="0" smtClean="0">
                <a:latin typeface="Calibri" panose="020F0502020204030204" pitchFamily="34" charset="0"/>
              </a:rPr>
              <a:t>d</a:t>
            </a:r>
            <a:r>
              <a:rPr lang="es-ES" sz="6000" b="1" i="1" dirty="0">
                <a:latin typeface="Calibri" panose="020F0502020204030204" pitchFamily="34" charset="0"/>
              </a:rPr>
              <a:t>) A participar activamente en todo el </a:t>
            </a:r>
            <a:r>
              <a:rPr lang="es-ES" sz="6000" b="1" i="1" dirty="0" smtClean="0">
                <a:latin typeface="Calibri" panose="020F0502020204030204" pitchFamily="34" charset="0"/>
              </a:rPr>
              <a:t>procedimiento(</a:t>
            </a:r>
            <a:r>
              <a:rPr lang="es-ES" sz="6000" b="1" i="1" dirty="0" err="1" smtClean="0">
                <a:latin typeface="Calibri" panose="020F0502020204030204" pitchFamily="34" charset="0"/>
              </a:rPr>
              <a:t>df</a:t>
            </a:r>
            <a:r>
              <a:rPr lang="es-ES" sz="6000" b="1" i="1" dirty="0" smtClean="0">
                <a:latin typeface="Calibri" panose="020F0502020204030204" pitchFamily="34" charset="0"/>
              </a:rPr>
              <a:t>);</a:t>
            </a:r>
            <a:endParaRPr lang="es-AR" sz="6000" b="1" i="1" dirty="0">
              <a:latin typeface="Calibri" panose="020F0502020204030204" pitchFamily="34" charset="0"/>
            </a:endParaRPr>
          </a:p>
          <a:p>
            <a:pPr marL="0" indent="0" algn="just">
              <a:buNone/>
            </a:pPr>
            <a:r>
              <a:rPr lang="es-ES" sz="6000" b="1" i="1" dirty="0">
                <a:latin typeface="Calibri" panose="020F0502020204030204" pitchFamily="34" charset="0"/>
              </a:rPr>
              <a:t>e) A recurrir </a:t>
            </a:r>
            <a:r>
              <a:rPr lang="es-ES" sz="6000" b="1" i="1" dirty="0" smtClean="0">
                <a:latin typeface="Calibri" panose="020F0502020204030204" pitchFamily="34" charset="0"/>
              </a:rPr>
              <a:t>ante… </a:t>
            </a:r>
            <a:r>
              <a:rPr lang="es-ES" sz="6000" b="1" i="1" dirty="0">
                <a:latin typeface="Calibri" panose="020F0502020204030204" pitchFamily="34" charset="0"/>
              </a:rPr>
              <a:t>cualquier decisión que lo </a:t>
            </a:r>
            <a:r>
              <a:rPr lang="es-ES" sz="6000" b="1" i="1" dirty="0" smtClean="0">
                <a:latin typeface="Calibri" panose="020F0502020204030204" pitchFamily="34" charset="0"/>
              </a:rPr>
              <a:t>afecte (</a:t>
            </a:r>
            <a:r>
              <a:rPr lang="es-ES" sz="6000" b="1" i="1" dirty="0" err="1" smtClean="0">
                <a:latin typeface="Calibri" panose="020F0502020204030204" pitchFamily="34" charset="0"/>
              </a:rPr>
              <a:t>df</a:t>
            </a:r>
            <a:r>
              <a:rPr lang="es-ES" sz="6000" b="1" i="1" dirty="0" smtClean="0">
                <a:latin typeface="Calibri" panose="020F0502020204030204" pitchFamily="34" charset="0"/>
              </a:rPr>
              <a:t>).</a:t>
            </a:r>
            <a:endParaRPr lang="es-AR" sz="6000" b="1" i="1" dirty="0">
              <a:latin typeface="Calibri" panose="020F0502020204030204" pitchFamily="34" charset="0"/>
            </a:endParaRPr>
          </a:p>
          <a:p>
            <a:pPr marL="0" indent="0" algn="ctr">
              <a:buNone/>
            </a:pPr>
            <a:endParaRPr lang="es-AR" sz="4400" dirty="0">
              <a:latin typeface="Calibri" panose="020F0502020204030204" pitchFamily="34" charset="0"/>
            </a:endParaRPr>
          </a:p>
          <a:p>
            <a:endParaRPr lang="es-AR" dirty="0"/>
          </a:p>
        </p:txBody>
      </p:sp>
    </p:spTree>
    <p:extLst>
      <p:ext uri="{BB962C8B-B14F-4D97-AF65-F5344CB8AC3E}">
        <p14:creationId xmlns:p14="http://schemas.microsoft.com/office/powerpoint/2010/main" val="27798245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sz="2100" b="1" dirty="0"/>
              <a:t>D. 415 (18-04-06)</a:t>
            </a:r>
          </a:p>
        </p:txBody>
      </p:sp>
      <p:sp>
        <p:nvSpPr>
          <p:cNvPr id="3" name="Marcador de contenido 2"/>
          <p:cNvSpPr>
            <a:spLocks noGrp="1"/>
          </p:cNvSpPr>
          <p:nvPr>
            <p:ph idx="1"/>
          </p:nvPr>
        </p:nvSpPr>
        <p:spPr/>
        <p:txBody>
          <a:bodyPr>
            <a:normAutofit/>
          </a:bodyPr>
          <a:lstStyle/>
          <a:p>
            <a:pPr marL="0" indent="0" algn="just">
              <a:buNone/>
            </a:pPr>
            <a:r>
              <a:rPr lang="es-ES" sz="3200" b="1" dirty="0">
                <a:effectLst>
                  <a:outerShdw blurRad="38100" dist="38100" dir="2700000" algn="tl">
                    <a:srgbClr val="000000">
                      <a:alpha val="43137"/>
                    </a:srgbClr>
                  </a:outerShdw>
                </a:effectLst>
                <a:latin typeface="Calibri" panose="020F0502020204030204" pitchFamily="34" charset="0"/>
              </a:rPr>
              <a:t>ART 27: </a:t>
            </a:r>
            <a:r>
              <a:rPr lang="es-ES" sz="3200" b="1" dirty="0">
                <a:latin typeface="Calibri" panose="020F0502020204030204" pitchFamily="34" charset="0"/>
              </a:rPr>
              <a:t>El derecho a la asistencia </a:t>
            </a:r>
            <a:r>
              <a:rPr lang="es-ES" sz="3200" b="1" dirty="0" smtClean="0">
                <a:latin typeface="Calibri" panose="020F0502020204030204" pitchFamily="34" charset="0"/>
              </a:rPr>
              <a:t>letrada….</a:t>
            </a:r>
          </a:p>
          <a:p>
            <a:pPr marL="0" indent="0" algn="just">
              <a:buNone/>
            </a:pPr>
            <a:endParaRPr lang="es-ES" sz="3200" b="1" dirty="0">
              <a:latin typeface="Calibri" panose="020F0502020204030204" pitchFamily="34" charset="0"/>
            </a:endParaRPr>
          </a:p>
          <a:p>
            <a:pPr marL="0" indent="0" algn="just">
              <a:buNone/>
            </a:pPr>
            <a:r>
              <a:rPr lang="es-ES" sz="3200" b="1" dirty="0" smtClean="0">
                <a:latin typeface="Calibri" panose="020F0502020204030204" pitchFamily="34" charset="0"/>
              </a:rPr>
              <a:t> </a:t>
            </a:r>
            <a:r>
              <a:rPr lang="es-ES" sz="3200" b="1" u="sng" dirty="0" smtClean="0">
                <a:effectLst>
                  <a:outerShdw blurRad="38100" dist="38100" dir="2700000" algn="tl">
                    <a:srgbClr val="000000">
                      <a:alpha val="43137"/>
                    </a:srgbClr>
                  </a:outerShdw>
                </a:effectLst>
                <a:latin typeface="Calibri" panose="020F0502020204030204" pitchFamily="34" charset="0"/>
              </a:rPr>
              <a:t>sin </a:t>
            </a:r>
            <a:r>
              <a:rPr lang="es-ES" sz="3200" b="1" u="sng" dirty="0">
                <a:effectLst>
                  <a:outerShdw blurRad="38100" dist="38100" dir="2700000" algn="tl">
                    <a:srgbClr val="000000">
                      <a:alpha val="43137"/>
                    </a:srgbClr>
                  </a:outerShdw>
                </a:effectLst>
                <a:latin typeface="Calibri" panose="020F0502020204030204" pitchFamily="34" charset="0"/>
              </a:rPr>
              <a:t>perjuicio de la representación promiscua </a:t>
            </a:r>
            <a:r>
              <a:rPr lang="es-ES" sz="3200" b="1" u="sng" dirty="0" smtClean="0">
                <a:effectLst>
                  <a:outerShdw blurRad="38100" dist="38100" dir="2700000" algn="tl">
                    <a:srgbClr val="000000">
                      <a:alpha val="43137"/>
                    </a:srgbClr>
                  </a:outerShdw>
                </a:effectLst>
                <a:latin typeface="Calibri" panose="020F0502020204030204" pitchFamily="34" charset="0"/>
              </a:rPr>
              <a:t>que </a:t>
            </a:r>
            <a:r>
              <a:rPr lang="es-ES" sz="3200" b="1" u="sng" dirty="0">
                <a:effectLst>
                  <a:outerShdw blurRad="38100" dist="38100" dir="2700000" algn="tl">
                    <a:srgbClr val="000000">
                      <a:alpha val="43137"/>
                    </a:srgbClr>
                  </a:outerShdw>
                </a:effectLst>
                <a:latin typeface="Calibri" panose="020F0502020204030204" pitchFamily="34" charset="0"/>
              </a:rPr>
              <a:t>ejerce el Ministerio Pupilar</a:t>
            </a:r>
            <a:r>
              <a:rPr lang="es-ES" sz="3200" b="1" u="sng" dirty="0">
                <a:latin typeface="Calibri" panose="020F0502020204030204" pitchFamily="34" charset="0"/>
              </a:rPr>
              <a:t>. </a:t>
            </a:r>
            <a:endParaRPr lang="es-AR" sz="3200" b="1" u="sng" dirty="0">
              <a:latin typeface="Calibri" panose="020F0502020204030204" pitchFamily="34" charset="0"/>
            </a:endParaRPr>
          </a:p>
          <a:p>
            <a:pPr marL="0" indent="0" algn="ctr">
              <a:buNone/>
            </a:pPr>
            <a:r>
              <a:rPr lang="es-ES" sz="3000" b="1" dirty="0" smtClean="0">
                <a:latin typeface="Times New Roman" panose="02020603050405020304" pitchFamily="18" charset="0"/>
                <a:cs typeface="Times New Roman" panose="02020603050405020304" pitchFamily="18" charset="0"/>
              </a:rPr>
              <a:t> </a:t>
            </a:r>
            <a:endParaRPr lang="es-AR" sz="3000" b="1" dirty="0">
              <a:latin typeface="Times New Roman" panose="02020603050405020304" pitchFamily="18" charset="0"/>
              <a:cs typeface="Times New Roman" panose="02020603050405020304" pitchFamily="18" charset="0"/>
            </a:endParaRPr>
          </a:p>
          <a:p>
            <a:endParaRPr lang="es-AR" dirty="0"/>
          </a:p>
        </p:txBody>
      </p:sp>
    </p:spTree>
    <p:extLst>
      <p:ext uri="{BB962C8B-B14F-4D97-AF65-F5344CB8AC3E}">
        <p14:creationId xmlns:p14="http://schemas.microsoft.com/office/powerpoint/2010/main" val="2555082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b="1" dirty="0"/>
              <a:t>L</a:t>
            </a:r>
            <a:r>
              <a:rPr lang="es-AR" b="1" dirty="0" smtClean="0"/>
              <a:t>a representación procesal sabemos que la ejercen…</a:t>
            </a:r>
            <a:endParaRPr lang="es-AR" b="1" dirty="0"/>
          </a:p>
        </p:txBody>
      </p:sp>
      <p:sp>
        <p:nvSpPr>
          <p:cNvPr id="3" name="2 Marcador de contenido"/>
          <p:cNvSpPr>
            <a:spLocks noGrp="1"/>
          </p:cNvSpPr>
          <p:nvPr>
            <p:ph idx="1"/>
          </p:nvPr>
        </p:nvSpPr>
        <p:spPr/>
        <p:txBody>
          <a:bodyPr>
            <a:normAutofit fontScale="92500"/>
          </a:bodyPr>
          <a:lstStyle/>
          <a:p>
            <a:pPr algn="ctr">
              <a:buNone/>
            </a:pPr>
            <a:r>
              <a:rPr lang="es-ES_tradnl" sz="4000" b="1" dirty="0" smtClean="0"/>
              <a:t>Padres ( Antes art. 264 CC-101 </a:t>
            </a:r>
            <a:r>
              <a:rPr lang="es-ES_tradnl" sz="4000" b="1" dirty="0" err="1" smtClean="0"/>
              <a:t>CCyC</a:t>
            </a:r>
            <a:r>
              <a:rPr lang="es-ES_tradnl" sz="4000" b="1" dirty="0" smtClean="0"/>
              <a:t>)</a:t>
            </a:r>
            <a:endParaRPr lang="es-ES_tradnl" sz="4000" b="1" dirty="0"/>
          </a:p>
          <a:p>
            <a:pPr algn="ctr">
              <a:buNone/>
            </a:pPr>
            <a:r>
              <a:rPr lang="es-ES_tradnl" sz="4000" b="1" dirty="0"/>
              <a:t>Tutor  “ad </a:t>
            </a:r>
            <a:r>
              <a:rPr lang="es-ES_tradnl" sz="4000" b="1" dirty="0" err="1"/>
              <a:t>litem</a:t>
            </a:r>
            <a:r>
              <a:rPr lang="es-ES_tradnl" sz="4000" b="1" dirty="0" smtClean="0"/>
              <a:t>” (Antes art. 397 CC-104 </a:t>
            </a:r>
            <a:r>
              <a:rPr lang="es-ES_tradnl" sz="4000" b="1" dirty="0" err="1" smtClean="0"/>
              <a:t>CCyC</a:t>
            </a:r>
            <a:r>
              <a:rPr lang="es-ES_tradnl" sz="4000" b="1" dirty="0" smtClean="0"/>
              <a:t>)</a:t>
            </a:r>
            <a:endParaRPr lang="es-ES_tradnl" sz="4000" b="1" dirty="0"/>
          </a:p>
          <a:p>
            <a:pPr algn="ctr">
              <a:buNone/>
            </a:pPr>
            <a:r>
              <a:rPr lang="es-ES_tradnl" sz="4000" b="1" dirty="0" smtClean="0"/>
              <a:t>Curador (Antes art. 61 CC-32 </a:t>
            </a:r>
            <a:r>
              <a:rPr lang="es-ES_tradnl" sz="4000" b="1" dirty="0" err="1" smtClean="0"/>
              <a:t>CCyC</a:t>
            </a:r>
            <a:r>
              <a:rPr lang="es-ES_tradnl" sz="4000" b="1" dirty="0" smtClean="0"/>
              <a:t>)</a:t>
            </a:r>
            <a:endParaRPr lang="es-ES_tradnl" sz="4000" b="1" dirty="0"/>
          </a:p>
          <a:p>
            <a:pPr algn="ctr">
              <a:buNone/>
            </a:pPr>
            <a:r>
              <a:rPr lang="es-ES_tradnl" sz="4000" b="1" dirty="0"/>
              <a:t>Ministerio </a:t>
            </a:r>
            <a:r>
              <a:rPr lang="es-ES_tradnl" sz="4000" b="1" dirty="0" smtClean="0"/>
              <a:t>Publico (Antes art. 59 CC-103 </a:t>
            </a:r>
            <a:r>
              <a:rPr lang="es-ES_tradnl" sz="4000" b="1" dirty="0" err="1" smtClean="0"/>
              <a:t>CCyC</a:t>
            </a:r>
            <a:r>
              <a:rPr lang="es-ES_tradnl" sz="4000" b="1" dirty="0" smtClean="0"/>
              <a:t>)</a:t>
            </a:r>
            <a:endParaRPr lang="es-ES_tradnl" sz="4000" b="1" dirty="0"/>
          </a:p>
          <a:p>
            <a:pPr algn="ctr">
              <a:buNone/>
            </a:pPr>
            <a:endParaRPr lang="es-ES_tradnl" sz="4000" b="1" dirty="0"/>
          </a:p>
        </p:txBody>
      </p:sp>
    </p:spTree>
    <p:extLst>
      <p:ext uri="{BB962C8B-B14F-4D97-AF65-F5344CB8AC3E}">
        <p14:creationId xmlns:p14="http://schemas.microsoft.com/office/powerpoint/2010/main" val="2032156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Abogado del Niño (Lajouane, 2016)</a:t>
            </a:r>
            <a:endParaRPr lang="es-AR" dirty="0"/>
          </a:p>
        </p:txBody>
      </p:sp>
      <p:sp>
        <p:nvSpPr>
          <p:cNvPr id="3" name="Marcador de contenido 2"/>
          <p:cNvSpPr>
            <a:spLocks noGrp="1"/>
          </p:cNvSpPr>
          <p:nvPr>
            <p:ph idx="1"/>
          </p:nvPr>
        </p:nvSpPr>
        <p:spPr/>
        <p:txBody>
          <a:bodyPr>
            <a:normAutofit/>
          </a:bodyPr>
          <a:lstStyle/>
          <a:p>
            <a:pPr marL="0" indent="0">
              <a:buNone/>
            </a:pPr>
            <a:endParaRPr lang="es-AR" sz="4000" b="1" dirty="0" smtClean="0">
              <a:latin typeface="Calibri" panose="020F0502020204030204" pitchFamily="34" charset="0"/>
            </a:endParaRPr>
          </a:p>
          <a:p>
            <a:pPr marL="0" indent="0" algn="just">
              <a:buNone/>
            </a:pPr>
            <a:r>
              <a:rPr lang="es-AR" sz="4000" b="1" i="1" dirty="0" smtClean="0">
                <a:latin typeface="Calibri" panose="020F0502020204030204" pitchFamily="34" charset="0"/>
              </a:rPr>
              <a:t>“Entonces…primero </a:t>
            </a:r>
            <a:r>
              <a:rPr lang="es-AR" sz="4000" b="1" i="1" dirty="0">
                <a:latin typeface="Calibri" panose="020F0502020204030204" pitchFamily="34" charset="0"/>
              </a:rPr>
              <a:t>está el niño, </a:t>
            </a:r>
            <a:r>
              <a:rPr lang="es-AR" sz="4000" b="1" i="1" dirty="0" smtClean="0">
                <a:latin typeface="Calibri" panose="020F0502020204030204" pitchFamily="34" charset="0"/>
              </a:rPr>
              <a:t>luego </a:t>
            </a:r>
            <a:r>
              <a:rPr lang="es-AR" sz="4000" b="1" i="1" dirty="0">
                <a:latin typeface="Calibri" panose="020F0502020204030204" pitchFamily="34" charset="0"/>
              </a:rPr>
              <a:t>el derecho, </a:t>
            </a:r>
            <a:r>
              <a:rPr lang="es-AR" sz="4000" b="1" i="1" dirty="0" smtClean="0">
                <a:latin typeface="Calibri" panose="020F0502020204030204" pitchFamily="34" charset="0"/>
              </a:rPr>
              <a:t>y </a:t>
            </a:r>
            <a:r>
              <a:rPr lang="es-AR" sz="4000" b="1" i="1" dirty="0">
                <a:latin typeface="Calibri" panose="020F0502020204030204" pitchFamily="34" charset="0"/>
              </a:rPr>
              <a:t>recién después analizar la capacidad frente a su </a:t>
            </a:r>
            <a:r>
              <a:rPr lang="es-AR" sz="4000" b="1" i="1" dirty="0" smtClean="0">
                <a:latin typeface="Calibri" panose="020F0502020204030204" pitchFamily="34" charset="0"/>
              </a:rPr>
              <a:t>ejercicio”.</a:t>
            </a:r>
            <a:endParaRPr lang="es-AR" sz="4000" b="1" i="1" dirty="0">
              <a:latin typeface="Calibri" panose="020F0502020204030204" pitchFamily="34" charset="0"/>
            </a:endParaRPr>
          </a:p>
        </p:txBody>
      </p:sp>
    </p:spTree>
    <p:extLst>
      <p:ext uri="{BB962C8B-B14F-4D97-AF65-F5344CB8AC3E}">
        <p14:creationId xmlns:p14="http://schemas.microsoft.com/office/powerpoint/2010/main" val="3988073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dirty="0"/>
              <a:t>Abogado del Niño (Lajouane, 2016)</a:t>
            </a:r>
          </a:p>
        </p:txBody>
      </p:sp>
      <p:sp>
        <p:nvSpPr>
          <p:cNvPr id="3" name="Marcador de contenido 2"/>
          <p:cNvSpPr>
            <a:spLocks noGrp="1"/>
          </p:cNvSpPr>
          <p:nvPr>
            <p:ph idx="1"/>
          </p:nvPr>
        </p:nvSpPr>
        <p:spPr/>
        <p:txBody>
          <a:bodyPr>
            <a:normAutofit/>
          </a:bodyPr>
          <a:lstStyle/>
          <a:p>
            <a:pPr marL="0" indent="0">
              <a:buNone/>
            </a:pPr>
            <a:endParaRPr lang="es-AR" sz="4000" b="1" i="1" dirty="0" smtClean="0">
              <a:latin typeface="Calibri" panose="020F0502020204030204" pitchFamily="34" charset="0"/>
            </a:endParaRPr>
          </a:p>
          <a:p>
            <a:pPr marL="0" indent="0" algn="just">
              <a:buNone/>
            </a:pPr>
            <a:r>
              <a:rPr lang="es-AR" sz="4000" b="1" i="1" dirty="0" smtClean="0">
                <a:latin typeface="Calibri" panose="020F0502020204030204" pitchFamily="34" charset="0"/>
              </a:rPr>
              <a:t>“La edad y madurez del niño están sólo en análisis para habilitar el progreso del ejercicio de su capacidad. No tienen que ver con la atención de la escucha ni su efecto vinculante”. </a:t>
            </a:r>
          </a:p>
          <a:p>
            <a:pPr marL="0" indent="0">
              <a:buNone/>
            </a:pPr>
            <a:endParaRPr lang="es-AR" b="1" dirty="0"/>
          </a:p>
        </p:txBody>
      </p:sp>
    </p:spTree>
    <p:extLst>
      <p:ext uri="{BB962C8B-B14F-4D97-AF65-F5344CB8AC3E}">
        <p14:creationId xmlns:p14="http://schemas.microsoft.com/office/powerpoint/2010/main" val="2997782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idx="1"/>
          </p:nvPr>
        </p:nvSpPr>
        <p:spPr>
          <a:xfrm>
            <a:off x="1809751" y="285750"/>
            <a:ext cx="8607425" cy="6167438"/>
          </a:xfrm>
        </p:spPr>
        <p:txBody>
          <a:bodyPr>
            <a:normAutofit lnSpcReduction="10000"/>
          </a:bodyPr>
          <a:lstStyle/>
          <a:p>
            <a:pPr marL="0" indent="0" algn="just" eaLnBrk="1" hangingPunct="1">
              <a:buNone/>
            </a:pPr>
            <a:r>
              <a:rPr lang="es-ES" altLang="es-AR" sz="3200" b="1" dirty="0" smtClean="0">
                <a:latin typeface="Calibri" panose="020F0502020204030204" pitchFamily="34" charset="0"/>
              </a:rPr>
              <a:t>Ley 14.568</a:t>
            </a:r>
          </a:p>
          <a:p>
            <a:pPr marL="0" indent="0" algn="just" eaLnBrk="1" hangingPunct="1">
              <a:buNone/>
            </a:pPr>
            <a:r>
              <a:rPr lang="es-ES" altLang="es-AR" sz="2400" b="1" dirty="0" smtClean="0">
                <a:latin typeface="Calibri" panose="020F0502020204030204" pitchFamily="34" charset="0"/>
              </a:rPr>
              <a:t>27/12/2013</a:t>
            </a:r>
          </a:p>
          <a:p>
            <a:pPr marL="0" indent="0" algn="just" eaLnBrk="1" hangingPunct="1">
              <a:buNone/>
            </a:pPr>
            <a:endParaRPr lang="es-ES" altLang="es-AR" sz="3200" b="1" dirty="0">
              <a:latin typeface="Calibri" panose="020F0502020204030204" pitchFamily="34" charset="0"/>
            </a:endParaRPr>
          </a:p>
          <a:p>
            <a:pPr marL="0" indent="0" algn="just" eaLnBrk="1" hangingPunct="1">
              <a:buNone/>
            </a:pPr>
            <a:r>
              <a:rPr lang="es-ES" altLang="es-AR" sz="3200" b="1" dirty="0" smtClean="0">
                <a:latin typeface="Calibri" panose="020F0502020204030204" pitchFamily="34" charset="0"/>
              </a:rPr>
              <a:t>Art 1 Créase </a:t>
            </a:r>
            <a:r>
              <a:rPr lang="es-ES" altLang="es-AR" sz="3200" b="1" dirty="0">
                <a:latin typeface="Calibri" panose="020F0502020204030204" pitchFamily="34" charset="0"/>
              </a:rPr>
              <a:t>en el ámbito de la Provincia de Buenos Aires la figura del Abogado del Niño, quien deberá representar </a:t>
            </a:r>
            <a:r>
              <a:rPr lang="es-ES" altLang="es-AR" sz="3200" b="1" u="sng" dirty="0">
                <a:latin typeface="Calibri" panose="020F0502020204030204" pitchFamily="34" charset="0"/>
              </a:rPr>
              <a:t>los intereses personales e individuales</a:t>
            </a:r>
            <a:r>
              <a:rPr lang="es-ES" altLang="es-AR" sz="3200" b="1" dirty="0">
                <a:latin typeface="Calibri" panose="020F0502020204030204" pitchFamily="34" charset="0"/>
              </a:rPr>
              <a:t> de los niños, niñas y adolescentes legalmente </a:t>
            </a:r>
            <a:r>
              <a:rPr lang="es-ES" altLang="es-AR" sz="3200" b="1" u="sng" dirty="0">
                <a:latin typeface="Calibri" panose="020F0502020204030204" pitchFamily="34" charset="0"/>
              </a:rPr>
              <a:t>ante cualquier procedimiento</a:t>
            </a:r>
            <a:r>
              <a:rPr lang="es-ES" altLang="es-AR" sz="3200" b="1" dirty="0">
                <a:latin typeface="Calibri" panose="020F0502020204030204" pitchFamily="34" charset="0"/>
              </a:rPr>
              <a:t> civil, familiar o administrativo que los afecte, </a:t>
            </a:r>
            <a:r>
              <a:rPr lang="es-ES" altLang="es-AR" sz="3200" b="1" u="sng" dirty="0">
                <a:latin typeface="Calibri" panose="020F0502020204030204" pitchFamily="34" charset="0"/>
              </a:rPr>
              <a:t>en el que intervendrá en carácter de parte</a:t>
            </a:r>
            <a:r>
              <a:rPr lang="es-ES" altLang="es-AR" sz="3200" b="1" dirty="0">
                <a:latin typeface="Calibri" panose="020F0502020204030204" pitchFamily="34" charset="0"/>
              </a:rPr>
              <a:t>, </a:t>
            </a:r>
            <a:r>
              <a:rPr lang="es-ES" altLang="es-AR" sz="3200" b="1" u="sng" dirty="0">
                <a:latin typeface="Calibri" panose="020F0502020204030204" pitchFamily="34" charset="0"/>
              </a:rPr>
              <a:t>sin perjuicio de la representación promiscua que ejerce el Asesor de Incapaces.</a:t>
            </a:r>
          </a:p>
          <a:p>
            <a:pPr marL="0" indent="0" algn="just" eaLnBrk="1" hangingPunct="1">
              <a:buNone/>
            </a:pPr>
            <a:endParaRPr lang="es-ES" altLang="es-AR" sz="3200" b="1" dirty="0">
              <a:latin typeface="Calibri" panose="020F0502020204030204" pitchFamily="34" charset="0"/>
            </a:endParaRPr>
          </a:p>
          <a:p>
            <a:pPr algn="just" eaLnBrk="1" hangingPunct="1">
              <a:buFont typeface="Wingdings 2" pitchFamily="18" charset="2"/>
              <a:buNone/>
            </a:pPr>
            <a:endParaRPr lang="es-ES" altLang="es-AR" sz="2800" dirty="0"/>
          </a:p>
        </p:txBody>
      </p:sp>
      <p:sp>
        <p:nvSpPr>
          <p:cNvPr id="55298" name="17 Marcador de número de diapositiva"/>
          <p:cNvSpPr>
            <a:spLocks noGrp="1"/>
          </p:cNvSpPr>
          <p:nvPr>
            <p:ph type="sldNum" sz="quarter" idx="12"/>
          </p:nvPr>
        </p:nvSpPr>
        <p:spPr>
          <a:noFill/>
          <a:ln>
            <a:miter lim="800000"/>
            <a:headEnd/>
            <a:tailEnd/>
          </a:ln>
        </p:spPr>
        <p:txBody>
          <a:bodyPr wrap="square" numCol="1" anchorCtr="0" compatLnSpc="1">
            <a:prstTxWarp prst="textNoShape">
              <a:avLst/>
            </a:prstTxWarp>
          </a:bodyPr>
          <a:lstStyle/>
          <a:p>
            <a:fld id="{40406E10-9741-4D74-AE90-ADAB0A6301CE}" type="slidenum">
              <a:rPr lang="es-ES" altLang="es-ES_tradnl" smtClean="0">
                <a:solidFill>
                  <a:srgbClr val="045C75"/>
                </a:solidFill>
                <a:cs typeface="Arial" charset="0"/>
              </a:rPr>
              <a:pPr/>
              <a:t>55</a:t>
            </a:fld>
            <a:endParaRPr lang="es-ES" altLang="es-ES_tradnl" smtClean="0">
              <a:solidFill>
                <a:srgbClr val="045C75"/>
              </a:solidFill>
              <a:cs typeface="Arial" charset="0"/>
            </a:endParaRPr>
          </a:p>
        </p:txBody>
      </p:sp>
      <p:sp>
        <p:nvSpPr>
          <p:cNvPr id="55299" name="4 Marcador de número de diapositiva"/>
          <p:cNvSpPr txBox="1">
            <a:spLocks noGrp="1"/>
          </p:cNvSpPr>
          <p:nvPr/>
        </p:nvSpPr>
        <p:spPr bwMode="auto">
          <a:xfrm>
            <a:off x="9448800" y="6356351"/>
            <a:ext cx="762000" cy="365125"/>
          </a:xfrm>
          <a:prstGeom prst="rect">
            <a:avLst/>
          </a:prstGeom>
          <a:noFill/>
          <a:ln w="9525">
            <a:noFill/>
            <a:miter lim="800000"/>
            <a:headEnd/>
            <a:tailEnd/>
          </a:ln>
        </p:spPr>
        <p:txBody>
          <a:bodyPr lIns="0" tIns="0" rIns="0" bIns="0" anchor="b"/>
          <a:lstStyle/>
          <a:p>
            <a:pPr algn="r"/>
            <a:fld id="{1EB406EA-127E-464B-B33F-7353669DCDC7}" type="slidenum">
              <a:rPr lang="es-ES" altLang="es-ES_tradnl" sz="1200">
                <a:solidFill>
                  <a:srgbClr val="045C75"/>
                </a:solidFill>
              </a:rPr>
              <a:pPr algn="r"/>
              <a:t>55</a:t>
            </a:fld>
            <a:endParaRPr lang="es-ES" altLang="es-ES_tradnl" sz="1200">
              <a:solidFill>
                <a:srgbClr val="045C75"/>
              </a:solidFill>
            </a:endParaRPr>
          </a:p>
        </p:txBody>
      </p:sp>
    </p:spTree>
    <p:extLst>
      <p:ext uri="{BB962C8B-B14F-4D97-AF65-F5344CB8AC3E}">
        <p14:creationId xmlns:p14="http://schemas.microsoft.com/office/powerpoint/2010/main" val="24081355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dirty="0"/>
          </a:p>
        </p:txBody>
      </p:sp>
      <p:sp>
        <p:nvSpPr>
          <p:cNvPr id="3" name="Marcador de contenido 2"/>
          <p:cNvSpPr>
            <a:spLocks noGrp="1"/>
          </p:cNvSpPr>
          <p:nvPr>
            <p:ph idx="1"/>
          </p:nvPr>
        </p:nvSpPr>
        <p:spPr/>
        <p:txBody>
          <a:bodyPr>
            <a:normAutofit/>
          </a:bodyPr>
          <a:lstStyle/>
          <a:p>
            <a:pPr marL="0" indent="0" algn="just">
              <a:buNone/>
            </a:pPr>
            <a:r>
              <a:rPr lang="es-AR" sz="3200" b="1" dirty="0" smtClean="0">
                <a:latin typeface="Calibri" panose="020F0502020204030204" pitchFamily="34" charset="0"/>
              </a:rPr>
              <a:t>Ley </a:t>
            </a:r>
            <a:r>
              <a:rPr lang="es-AR" sz="3200" b="1" dirty="0">
                <a:latin typeface="Calibri" panose="020F0502020204030204" pitchFamily="34" charset="0"/>
              </a:rPr>
              <a:t>26.657 de “</a:t>
            </a:r>
            <a:r>
              <a:rPr lang="es-AR" sz="3200" b="1" u="sng" dirty="0">
                <a:latin typeface="Calibri" panose="020F0502020204030204" pitchFamily="34" charset="0"/>
              </a:rPr>
              <a:t>Protección de la Salud Mental</a:t>
            </a:r>
            <a:r>
              <a:rPr lang="es-AR" sz="3200" b="1" dirty="0" smtClean="0">
                <a:latin typeface="Calibri" panose="020F0502020204030204" pitchFamily="34" charset="0"/>
              </a:rPr>
              <a:t>” </a:t>
            </a:r>
            <a:r>
              <a:rPr lang="es-AR" sz="3200" b="1" dirty="0">
                <a:latin typeface="Calibri" panose="020F0502020204030204" pitchFamily="34" charset="0"/>
              </a:rPr>
              <a:t>que desde el momento en que fueren internados en una institución </a:t>
            </a:r>
            <a:r>
              <a:rPr lang="es-AR" sz="3200" b="1" dirty="0" smtClean="0">
                <a:latin typeface="Calibri" panose="020F0502020204030204" pitchFamily="34" charset="0"/>
              </a:rPr>
              <a:t>psiquiátrica, </a:t>
            </a:r>
            <a:r>
              <a:rPr lang="es-AR" sz="3200" b="1" dirty="0">
                <a:latin typeface="Calibri" panose="020F0502020204030204" pitchFamily="34" charset="0"/>
              </a:rPr>
              <a:t>conforme lo dispuesto en los </a:t>
            </a:r>
            <a:r>
              <a:rPr lang="es-AR" sz="3200" b="1" u="sng" dirty="0">
                <a:latin typeface="Calibri" panose="020F0502020204030204" pitchFamily="34" charset="0"/>
              </a:rPr>
              <a:t>arts. 22 y </a:t>
            </a:r>
            <a:r>
              <a:rPr lang="es-AR" sz="3200" b="1" u="sng" dirty="0" smtClean="0">
                <a:latin typeface="Calibri" panose="020F0502020204030204" pitchFamily="34" charset="0"/>
              </a:rPr>
              <a:t>26, </a:t>
            </a:r>
            <a:r>
              <a:rPr lang="es-AR" sz="3200" b="1" u="sng" dirty="0">
                <a:latin typeface="Calibri" panose="020F0502020204030204" pitchFamily="34" charset="0"/>
              </a:rPr>
              <a:t>establece el derecho de todo niño, niña y/o adolescente de designar un </a:t>
            </a:r>
            <a:r>
              <a:rPr lang="es-AR" sz="3200" b="1" u="sng" dirty="0" smtClean="0">
                <a:latin typeface="Calibri" panose="020F0502020204030204" pitchFamily="34" charset="0"/>
              </a:rPr>
              <a:t>abogado.</a:t>
            </a:r>
          </a:p>
        </p:txBody>
      </p:sp>
    </p:spTree>
    <p:extLst>
      <p:ext uri="{BB962C8B-B14F-4D97-AF65-F5344CB8AC3E}">
        <p14:creationId xmlns:p14="http://schemas.microsoft.com/office/powerpoint/2010/main" val="32555968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pPr marL="0" indent="0" algn="just">
              <a:buNone/>
            </a:pPr>
            <a:r>
              <a:rPr lang="es-AR" sz="3200" b="1" dirty="0">
                <a:latin typeface="Calibri" panose="020F0502020204030204" pitchFamily="34" charset="0"/>
              </a:rPr>
              <a:t>Ley 26.743 de “</a:t>
            </a:r>
            <a:r>
              <a:rPr lang="es-AR" sz="3200" b="1" u="sng" dirty="0">
                <a:latin typeface="Calibri" panose="020F0502020204030204" pitchFamily="34" charset="0"/>
              </a:rPr>
              <a:t>Identidad de Género</a:t>
            </a:r>
            <a:r>
              <a:rPr lang="es-AR" sz="3200" b="1" dirty="0">
                <a:latin typeface="Calibri" panose="020F0502020204030204" pitchFamily="34" charset="0"/>
              </a:rPr>
              <a:t>”, en los supuestos en que solicite la rectificación registral del sexo, cambio de nombre de pila e imagen, su art. 5 establece que la persona </a:t>
            </a:r>
            <a:r>
              <a:rPr lang="es-AR" sz="3200" b="1" u="sng" dirty="0">
                <a:latin typeface="Calibri" panose="020F0502020204030204" pitchFamily="34" charset="0"/>
              </a:rPr>
              <a:t>menor de edad debe contar con la asistencia del abogado del niño previsto en el art. 27 de la ley 26.061.</a:t>
            </a:r>
          </a:p>
          <a:p>
            <a:endParaRPr lang="es-AR" dirty="0"/>
          </a:p>
        </p:txBody>
      </p:sp>
    </p:spTree>
    <p:extLst>
      <p:ext uri="{BB962C8B-B14F-4D97-AF65-F5344CB8AC3E}">
        <p14:creationId xmlns:p14="http://schemas.microsoft.com/office/powerpoint/2010/main" val="20657066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L. 14537</a:t>
            </a:r>
            <a:endParaRPr lang="es-AR" dirty="0"/>
          </a:p>
        </p:txBody>
      </p:sp>
      <p:sp>
        <p:nvSpPr>
          <p:cNvPr id="3" name="Marcador de contenido 2"/>
          <p:cNvSpPr>
            <a:spLocks noGrp="1"/>
          </p:cNvSpPr>
          <p:nvPr>
            <p:ph idx="1"/>
          </p:nvPr>
        </p:nvSpPr>
        <p:spPr/>
        <p:txBody>
          <a:bodyPr>
            <a:normAutofit fontScale="55000" lnSpcReduction="20000"/>
          </a:bodyPr>
          <a:lstStyle/>
          <a:p>
            <a:pPr algn="just"/>
            <a:r>
              <a:rPr lang="es-AR" sz="5800" b="1" dirty="0"/>
              <a:t>El niño, niña o adolescente tendrá una </a:t>
            </a:r>
            <a:r>
              <a:rPr lang="es-AR" sz="5800" b="1" u="sng" dirty="0"/>
              <a:t>participación activa </a:t>
            </a:r>
            <a:r>
              <a:rPr lang="es-AR" sz="5800" b="1" dirty="0"/>
              <a:t>en el </a:t>
            </a:r>
            <a:r>
              <a:rPr lang="es-AR" sz="5800" b="1" dirty="0" smtClean="0"/>
              <a:t>procedimiento</a:t>
            </a:r>
          </a:p>
          <a:p>
            <a:pPr algn="just"/>
            <a:r>
              <a:rPr lang="es-AR" sz="5800" b="1" dirty="0" smtClean="0"/>
              <a:t> se </a:t>
            </a:r>
            <a:r>
              <a:rPr lang="es-AR" sz="5800" b="1" dirty="0"/>
              <a:t>le deberá informar que tiene derecho de comparecer con </a:t>
            </a:r>
            <a:r>
              <a:rPr lang="es-AR" sz="5800" b="1" u="sng" dirty="0"/>
              <a:t>asistencia letrada</a:t>
            </a:r>
            <a:r>
              <a:rPr lang="es-AR" sz="5800" b="1" dirty="0" smtClean="0"/>
              <a:t>;</a:t>
            </a:r>
          </a:p>
          <a:p>
            <a:pPr algn="just"/>
            <a:r>
              <a:rPr lang="es-AR" sz="5800" b="1" dirty="0" smtClean="0"/>
              <a:t> </a:t>
            </a:r>
            <a:r>
              <a:rPr lang="es-AR" sz="5800" b="1" dirty="0"/>
              <a:t>con</a:t>
            </a:r>
            <a:r>
              <a:rPr lang="es-AR" sz="5800" b="1" u="sng" dirty="0"/>
              <a:t> especial consideración de su opinión</a:t>
            </a:r>
            <a:r>
              <a:rPr lang="es-AR" sz="5800" b="1" dirty="0"/>
              <a:t> </a:t>
            </a:r>
            <a:endParaRPr lang="es-AR" sz="5800" b="1" dirty="0" smtClean="0"/>
          </a:p>
          <a:p>
            <a:endParaRPr lang="es-AR" sz="5800" b="1" dirty="0"/>
          </a:p>
          <a:p>
            <a:endParaRPr lang="es-AR" b="1" dirty="0" smtClean="0"/>
          </a:p>
          <a:p>
            <a:endParaRPr lang="es-AR" b="1" dirty="0"/>
          </a:p>
          <a:p>
            <a:pPr marL="0" indent="0">
              <a:buNone/>
            </a:pPr>
            <a:r>
              <a:rPr lang="es-AR" b="1" dirty="0" smtClean="0"/>
              <a:t>							</a:t>
            </a:r>
            <a:r>
              <a:rPr lang="es-AR" sz="2000" b="1" dirty="0" smtClean="0"/>
              <a:t>Y sigue…</a:t>
            </a:r>
            <a:endParaRPr lang="es-AR" b="1" dirty="0"/>
          </a:p>
        </p:txBody>
      </p:sp>
    </p:spTree>
    <p:extLst>
      <p:ext uri="{BB962C8B-B14F-4D97-AF65-F5344CB8AC3E}">
        <p14:creationId xmlns:p14="http://schemas.microsoft.com/office/powerpoint/2010/main" val="18353985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L. 14528</a:t>
            </a:r>
            <a:endParaRPr lang="es-AR" dirty="0"/>
          </a:p>
        </p:txBody>
      </p:sp>
      <p:sp>
        <p:nvSpPr>
          <p:cNvPr id="3" name="Marcador de contenido 2"/>
          <p:cNvSpPr>
            <a:spLocks noGrp="1"/>
          </p:cNvSpPr>
          <p:nvPr>
            <p:ph idx="1"/>
          </p:nvPr>
        </p:nvSpPr>
        <p:spPr/>
        <p:txBody>
          <a:bodyPr>
            <a:normAutofit fontScale="85000" lnSpcReduction="20000"/>
          </a:bodyPr>
          <a:lstStyle/>
          <a:p>
            <a:pPr algn="just"/>
            <a:r>
              <a:rPr lang="es-AR" sz="3600" b="1" dirty="0"/>
              <a:t>Art. 6° - Patrocinio Letrado: Los niños, niñas y adolescentes que tengan madurez y edad suficiente para participar en el proceso, serán </a:t>
            </a:r>
            <a:r>
              <a:rPr lang="es-AR" sz="3600" b="1" u="sng" dirty="0"/>
              <a:t>asistidos por un profesional letrado preferentemente  especializado  en  niñez   y  adolescencia.</a:t>
            </a:r>
            <a:r>
              <a:rPr lang="es-AR" sz="3600" b="1" dirty="0"/>
              <a:t>   La  asistencia  letrada  será garantizada a través de la Defensoría Oficial en caso de que no exista una ley especial que regule una representación específica. </a:t>
            </a:r>
          </a:p>
          <a:p>
            <a:pPr algn="just"/>
            <a:endParaRPr lang="es-AR" b="1" dirty="0"/>
          </a:p>
          <a:p>
            <a:pPr marL="0" indent="0">
              <a:buNone/>
            </a:pPr>
            <a:endParaRPr lang="es-AR" dirty="0"/>
          </a:p>
        </p:txBody>
      </p:sp>
    </p:spTree>
    <p:extLst>
      <p:ext uri="{BB962C8B-B14F-4D97-AF65-F5344CB8AC3E}">
        <p14:creationId xmlns:p14="http://schemas.microsoft.com/office/powerpoint/2010/main" val="5738904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AR" b="1" dirty="0" smtClean="0"/>
              <a:t>ANTECEDENTES DE FONDO  ART 608 </a:t>
            </a:r>
            <a:r>
              <a:rPr lang="es-AR" b="1" dirty="0" err="1" smtClean="0"/>
              <a:t>CCyC</a:t>
            </a:r>
            <a:r>
              <a:rPr lang="es-AR" dirty="0"/>
              <a:t/>
            </a:r>
            <a:br>
              <a:rPr lang="es-AR" dirty="0"/>
            </a:br>
            <a:r>
              <a:rPr lang="es-AR" dirty="0" smtClean="0"/>
              <a:t>Asistencia letrada </a:t>
            </a:r>
            <a:r>
              <a:rPr lang="es-AR" u="sng" dirty="0" smtClean="0"/>
              <a:t>en el proceso de adopción</a:t>
            </a:r>
            <a:endParaRPr lang="es-AR" u="sng" dirty="0"/>
          </a:p>
        </p:txBody>
      </p:sp>
      <p:sp>
        <p:nvSpPr>
          <p:cNvPr id="3" name="Marcador de contenido 2"/>
          <p:cNvSpPr>
            <a:spLocks noGrp="1"/>
          </p:cNvSpPr>
          <p:nvPr>
            <p:ph idx="1"/>
          </p:nvPr>
        </p:nvSpPr>
        <p:spPr/>
        <p:txBody>
          <a:bodyPr>
            <a:normAutofit/>
          </a:bodyPr>
          <a:lstStyle/>
          <a:p>
            <a:pPr marL="0" indent="0" algn="just">
              <a:buNone/>
            </a:pPr>
            <a:r>
              <a:rPr lang="es-AR" sz="3300" b="1" dirty="0" smtClean="0"/>
              <a:t>El </a:t>
            </a:r>
            <a:r>
              <a:rPr lang="es-AR" sz="3300" b="1" dirty="0"/>
              <a:t>procedimiento que concluye con la declaración judicial de la situación de </a:t>
            </a:r>
            <a:r>
              <a:rPr lang="es-AR" sz="3300" b="1" dirty="0" err="1"/>
              <a:t>adoptabilidad</a:t>
            </a:r>
            <a:r>
              <a:rPr lang="es-AR" sz="3300" b="1" dirty="0"/>
              <a:t> requiere la </a:t>
            </a:r>
            <a:r>
              <a:rPr lang="es-AR" sz="3300" b="1" dirty="0" smtClean="0"/>
              <a:t>intervención </a:t>
            </a:r>
            <a:r>
              <a:rPr lang="es-AR" sz="3300" b="1" u="sng" dirty="0" smtClean="0"/>
              <a:t>con </a:t>
            </a:r>
            <a:r>
              <a:rPr lang="es-AR" sz="3300" b="1" u="sng" dirty="0"/>
              <a:t>carácter de parte</a:t>
            </a:r>
            <a:r>
              <a:rPr lang="es-AR" sz="3300" b="1" dirty="0"/>
              <a:t>, del niño, niña o adolescente, si tiene edad y grado de madurez suficiente, quien </a:t>
            </a:r>
            <a:r>
              <a:rPr lang="es-AR" sz="3300" b="1" u="sng" dirty="0"/>
              <a:t>comparece con asistencia letrada</a:t>
            </a:r>
            <a:r>
              <a:rPr lang="es-AR" sz="3300" b="1" dirty="0"/>
              <a:t>; </a:t>
            </a:r>
            <a:endParaRPr lang="es-AR" dirty="0"/>
          </a:p>
        </p:txBody>
      </p:sp>
    </p:spTree>
    <p:extLst>
      <p:ext uri="{BB962C8B-B14F-4D97-AF65-F5344CB8AC3E}">
        <p14:creationId xmlns:p14="http://schemas.microsoft.com/office/powerpoint/2010/main" val="3478744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7 Marcador de número de diapositiva"/>
          <p:cNvSpPr>
            <a:spLocks noGrp="1"/>
          </p:cNvSpPr>
          <p:nvPr>
            <p:ph type="sldNum" sz="quarter" idx="12"/>
          </p:nvPr>
        </p:nvSpPr>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86A99C0-AF9C-274D-A5B5-C8A142C18E79}" type="slidenum">
              <a:rPr lang="es-ES" altLang="es-ES_tradnl">
                <a:solidFill>
                  <a:srgbClr val="045C75"/>
                </a:solidFill>
              </a:rPr>
              <a:pPr eaLnBrk="1" hangingPunct="1"/>
              <a:t>61</a:t>
            </a:fld>
            <a:endParaRPr lang="es-ES" altLang="es-ES_tradnl">
              <a:solidFill>
                <a:srgbClr val="045C75"/>
              </a:solidFill>
            </a:endParaRPr>
          </a:p>
        </p:txBody>
      </p:sp>
      <p:sp>
        <p:nvSpPr>
          <p:cNvPr id="47107" name="Rectangle 3"/>
          <p:cNvSpPr>
            <a:spLocks noGrp="1" noChangeArrowheads="1"/>
          </p:cNvSpPr>
          <p:nvPr>
            <p:ph idx="4294967295"/>
          </p:nvPr>
        </p:nvSpPr>
        <p:spPr>
          <a:xfrm>
            <a:off x="1524000" y="357188"/>
            <a:ext cx="8229600" cy="5967412"/>
          </a:xfrm>
        </p:spPr>
        <p:txBody>
          <a:bodyPr>
            <a:normAutofit/>
          </a:bodyPr>
          <a:lstStyle/>
          <a:p>
            <a:pPr algn="just" eaLnBrk="1" hangingPunct="1"/>
            <a:r>
              <a:rPr lang="es-AR" altLang="es-ES_tradnl" b="1" dirty="0" smtClean="0"/>
              <a:t>ANTECEDENTES DE FONDO</a:t>
            </a:r>
          </a:p>
          <a:p>
            <a:pPr marL="0" indent="0" algn="just">
              <a:buNone/>
            </a:pPr>
            <a:r>
              <a:rPr lang="es-AR" altLang="es-ES_tradnl" sz="3600" b="1" dirty="0">
                <a:latin typeface="Calibri" panose="020F0502020204030204" pitchFamily="34" charset="0"/>
              </a:rPr>
              <a:t>Art. 596- CUCC. Ley 26.994.</a:t>
            </a:r>
          </a:p>
          <a:p>
            <a:pPr marL="0" indent="0" algn="just" eaLnBrk="1" hangingPunct="1">
              <a:buNone/>
            </a:pPr>
            <a:r>
              <a:rPr lang="es-AR" altLang="es-ES_tradnl" sz="3600" b="1" dirty="0" smtClean="0">
                <a:latin typeface="Calibri" panose="020F0502020204030204" pitchFamily="34" charset="0"/>
              </a:rPr>
              <a:t>Derecho </a:t>
            </a:r>
            <a:r>
              <a:rPr lang="es-AR" altLang="es-ES_tradnl" sz="3600" b="1" dirty="0">
                <a:latin typeface="Calibri" panose="020F0502020204030204" pitchFamily="34" charset="0"/>
              </a:rPr>
              <a:t>a conocer los orígenes.</a:t>
            </a:r>
          </a:p>
          <a:p>
            <a:pPr marL="0" indent="0" algn="just" eaLnBrk="1" hangingPunct="1">
              <a:buNone/>
            </a:pPr>
            <a:r>
              <a:rPr lang="es-AR" altLang="es-ES_tradnl" sz="3600" b="1" dirty="0">
                <a:latin typeface="Calibri" panose="020F0502020204030204" pitchFamily="34" charset="0"/>
              </a:rPr>
              <a:t>El adoptado adolescente </a:t>
            </a:r>
            <a:r>
              <a:rPr lang="es-AR" altLang="es-ES_tradnl" sz="3600" b="1" u="sng" dirty="0">
                <a:latin typeface="Calibri" panose="020F0502020204030204" pitchFamily="34" charset="0"/>
              </a:rPr>
              <a:t>está facultado para iniciar una acción autónoma a los fines de conocer sus orígenes</a:t>
            </a:r>
            <a:r>
              <a:rPr lang="es-AR" altLang="es-ES_tradnl" sz="3600" b="1" u="sng" dirty="0" smtClean="0">
                <a:latin typeface="Calibri" panose="020F0502020204030204" pitchFamily="34" charset="0"/>
              </a:rPr>
              <a:t>.</a:t>
            </a:r>
          </a:p>
          <a:p>
            <a:pPr marL="0" indent="0" algn="just" eaLnBrk="1" hangingPunct="1">
              <a:buNone/>
            </a:pPr>
            <a:r>
              <a:rPr lang="es-AR" altLang="es-ES_tradnl" sz="3600" b="1" u="sng" dirty="0" smtClean="0">
                <a:latin typeface="Calibri" panose="020F0502020204030204" pitchFamily="34" charset="0"/>
              </a:rPr>
              <a:t>En </a:t>
            </a:r>
            <a:r>
              <a:rPr lang="es-AR" altLang="es-ES_tradnl" sz="3600" b="1" u="sng" dirty="0">
                <a:latin typeface="Calibri" panose="020F0502020204030204" pitchFamily="34" charset="0"/>
              </a:rPr>
              <a:t>este caso, debe contar con asistencia letrada</a:t>
            </a:r>
            <a:r>
              <a:rPr lang="es-AR" altLang="es-ES_tradnl" sz="3600" b="1" u="sng" dirty="0" smtClean="0">
                <a:latin typeface="Calibri" panose="020F0502020204030204" pitchFamily="34" charset="0"/>
              </a:rPr>
              <a:t>.</a:t>
            </a:r>
          </a:p>
          <a:p>
            <a:pPr marL="0" indent="0" algn="just" eaLnBrk="1" hangingPunct="1">
              <a:buNone/>
            </a:pPr>
            <a:endParaRPr lang="es-AR" altLang="es-ES_tradnl" sz="3600" u="sng" dirty="0"/>
          </a:p>
          <a:p>
            <a:pPr algn="just" eaLnBrk="1" hangingPunct="1">
              <a:buFont typeface="Wingdings 2" charset="2"/>
              <a:buNone/>
            </a:pPr>
            <a:endParaRPr lang="es-AR" altLang="es-ES_tradnl" sz="2400" dirty="0"/>
          </a:p>
          <a:p>
            <a:pPr eaLnBrk="1" hangingPunct="1">
              <a:buFontTx/>
              <a:buNone/>
            </a:pPr>
            <a:endParaRPr lang="es-ES" altLang="es-AR" dirty="0"/>
          </a:p>
          <a:p>
            <a:pPr eaLnBrk="1" hangingPunct="1">
              <a:buFontTx/>
              <a:buNone/>
            </a:pPr>
            <a:endParaRPr lang="es-ES" altLang="es-AR" dirty="0"/>
          </a:p>
        </p:txBody>
      </p:sp>
      <p:sp>
        <p:nvSpPr>
          <p:cNvPr id="5" name="4 Marcador de número de diapositiva"/>
          <p:cNvSpPr txBox="1">
            <a:spLocks noGrp="1"/>
          </p:cNvSpPr>
          <p:nvPr/>
        </p:nvSpPr>
        <p:spPr>
          <a:xfrm>
            <a:off x="9448800" y="6356351"/>
            <a:ext cx="762000" cy="365125"/>
          </a:xfrm>
          <a:prstGeom prst="rect">
            <a:avLst/>
          </a:prstGeom>
          <a:noFill/>
        </p:spPr>
        <p:txBody>
          <a:bodyPr lIns="0" tIns="0" rIns="0" bIns="0"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B773CC30-E8A9-4C42-814F-D60E48F1F4ED}" type="slidenum">
              <a:rPr lang="es-ES" altLang="es-ES_tradnl" sz="1200">
                <a:solidFill>
                  <a:srgbClr val="045C75"/>
                </a:solidFill>
              </a:rPr>
              <a:pPr algn="r" eaLnBrk="1" hangingPunct="1"/>
              <a:t>61</a:t>
            </a:fld>
            <a:endParaRPr lang="es-ES" altLang="es-ES_tradnl" sz="1200">
              <a:solidFill>
                <a:srgbClr val="045C75"/>
              </a:solidFill>
            </a:endParaRPr>
          </a:p>
        </p:txBody>
      </p:sp>
    </p:spTree>
    <p:extLst>
      <p:ext uri="{BB962C8B-B14F-4D97-AF65-F5344CB8AC3E}">
        <p14:creationId xmlns:p14="http://schemas.microsoft.com/office/powerpoint/2010/main" val="36948290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altLang="es-ES_tradnl" b="1" dirty="0" smtClean="0">
                <a:latin typeface="Calibri" panose="020F0502020204030204" pitchFamily="34" charset="0"/>
              </a:rPr>
              <a:t>ANTECEDENTES DE FONDO</a:t>
            </a:r>
            <a:br>
              <a:rPr lang="es-AR" altLang="es-ES_tradnl" b="1" dirty="0" smtClean="0">
                <a:latin typeface="Calibri" panose="020F0502020204030204" pitchFamily="34" charset="0"/>
              </a:rPr>
            </a:br>
            <a:r>
              <a:rPr lang="es-AR" altLang="es-ES_tradnl" b="1" dirty="0" smtClean="0">
                <a:latin typeface="Calibri" panose="020F0502020204030204" pitchFamily="34" charset="0"/>
              </a:rPr>
              <a:t>Art</a:t>
            </a:r>
            <a:r>
              <a:rPr lang="es-AR" altLang="es-ES_tradnl" b="1" dirty="0">
                <a:latin typeface="Calibri" panose="020F0502020204030204" pitchFamily="34" charset="0"/>
              </a:rPr>
              <a:t>. 109 </a:t>
            </a:r>
            <a:r>
              <a:rPr lang="es-AR" altLang="es-ES_tradnl" b="1" dirty="0" err="1" smtClean="0">
                <a:latin typeface="Calibri" panose="020F0502020204030204" pitchFamily="34" charset="0"/>
              </a:rPr>
              <a:t>CCyC</a:t>
            </a:r>
            <a:r>
              <a:rPr lang="es-AR" altLang="es-ES_tradnl" b="1" dirty="0" smtClean="0">
                <a:latin typeface="Calibri" panose="020F0502020204030204" pitchFamily="34" charset="0"/>
              </a:rPr>
              <a:t>- Tutor Especial</a:t>
            </a:r>
            <a:endParaRPr lang="es-AR" dirty="0"/>
          </a:p>
        </p:txBody>
      </p:sp>
      <p:sp>
        <p:nvSpPr>
          <p:cNvPr id="3" name="Marcador de contenido 2"/>
          <p:cNvSpPr>
            <a:spLocks noGrp="1"/>
          </p:cNvSpPr>
          <p:nvPr>
            <p:ph idx="1"/>
          </p:nvPr>
        </p:nvSpPr>
        <p:spPr/>
        <p:txBody>
          <a:bodyPr>
            <a:normAutofit/>
          </a:bodyPr>
          <a:lstStyle/>
          <a:p>
            <a:pPr marL="0" indent="0" algn="just">
              <a:buNone/>
            </a:pPr>
            <a:r>
              <a:rPr lang="es-AR" altLang="es-ES_tradnl" sz="3200" b="1" u="sng" dirty="0" smtClean="0">
                <a:latin typeface="Calibri" panose="020F0502020204030204" pitchFamily="34" charset="0"/>
              </a:rPr>
              <a:t>si </a:t>
            </a:r>
            <a:r>
              <a:rPr lang="es-AR" altLang="es-ES_tradnl" sz="3200" b="1" u="sng" dirty="0">
                <a:latin typeface="Calibri" panose="020F0502020204030204" pitchFamily="34" charset="0"/>
              </a:rPr>
              <a:t>el representado es un adolescente puede actuar por sí, con asistencia letrada, en cuyo caso el juez puede decidir que no es necesaria la designación del tutor especial;</a:t>
            </a:r>
          </a:p>
          <a:p>
            <a:endParaRPr lang="es-AR" dirty="0"/>
          </a:p>
        </p:txBody>
      </p:sp>
    </p:spTree>
    <p:extLst>
      <p:ext uri="{BB962C8B-B14F-4D97-AF65-F5344CB8AC3E}">
        <p14:creationId xmlns:p14="http://schemas.microsoft.com/office/powerpoint/2010/main" val="70890483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7 Marcador de número de diapositiva"/>
          <p:cNvSpPr>
            <a:spLocks noGrp="1"/>
          </p:cNvSpPr>
          <p:nvPr>
            <p:ph type="sldNum" sz="quarter" idx="12"/>
          </p:nvPr>
        </p:nvSpPr>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4BBE454-C432-A345-BD4E-1DD5EF635C4B}" type="slidenum">
              <a:rPr lang="es-ES" altLang="es-ES_tradnl">
                <a:solidFill>
                  <a:srgbClr val="045C75"/>
                </a:solidFill>
              </a:rPr>
              <a:pPr eaLnBrk="1" hangingPunct="1"/>
              <a:t>63</a:t>
            </a:fld>
            <a:endParaRPr lang="es-ES" altLang="es-ES_tradnl">
              <a:solidFill>
                <a:srgbClr val="045C75"/>
              </a:solidFill>
            </a:endParaRPr>
          </a:p>
        </p:txBody>
      </p:sp>
      <p:sp>
        <p:nvSpPr>
          <p:cNvPr id="51203" name="Rectangle 3"/>
          <p:cNvSpPr>
            <a:spLocks noGrp="1" noChangeArrowheads="1"/>
          </p:cNvSpPr>
          <p:nvPr>
            <p:ph idx="4294967295"/>
          </p:nvPr>
        </p:nvSpPr>
        <p:spPr>
          <a:xfrm>
            <a:off x="1524001" y="214313"/>
            <a:ext cx="8786813" cy="6286500"/>
          </a:xfrm>
        </p:spPr>
        <p:txBody>
          <a:bodyPr>
            <a:normAutofit/>
          </a:bodyPr>
          <a:lstStyle/>
          <a:p>
            <a:pPr algn="just" eaLnBrk="1" hangingPunct="1"/>
            <a:r>
              <a:rPr lang="es-AR" altLang="es-ES_tradnl" sz="2400" b="1" dirty="0" smtClean="0"/>
              <a:t>ANTECEDENTES DE FONDO</a:t>
            </a:r>
          </a:p>
          <a:p>
            <a:pPr marL="0" indent="0" algn="just">
              <a:buNone/>
            </a:pPr>
            <a:r>
              <a:rPr lang="es-AR" altLang="es-ES_tradnl" sz="3200" b="1" dirty="0">
                <a:latin typeface="Calibri" panose="020F0502020204030204" pitchFamily="34" charset="0"/>
              </a:rPr>
              <a:t>Art. 661- CUCC. </a:t>
            </a:r>
            <a:r>
              <a:rPr lang="es-AR" altLang="es-ES_tradnl" sz="3200" b="1" dirty="0" smtClean="0">
                <a:latin typeface="Calibri" panose="020F0502020204030204" pitchFamily="34" charset="0"/>
              </a:rPr>
              <a:t>Obligación </a:t>
            </a:r>
            <a:r>
              <a:rPr lang="es-AR" altLang="es-ES_tradnl" sz="3200" b="1" dirty="0">
                <a:latin typeface="Calibri" panose="020F0502020204030204" pitchFamily="34" charset="0"/>
              </a:rPr>
              <a:t>de alimentos</a:t>
            </a:r>
            <a:r>
              <a:rPr lang="es-AR" altLang="es-ES_tradnl" sz="3200" b="1" dirty="0" smtClean="0">
                <a:latin typeface="Calibri" panose="020F0502020204030204" pitchFamily="34" charset="0"/>
              </a:rPr>
              <a:t>.</a:t>
            </a:r>
          </a:p>
          <a:p>
            <a:pPr marL="0" indent="0" algn="just" eaLnBrk="1" hangingPunct="1">
              <a:buNone/>
            </a:pPr>
            <a:endParaRPr lang="es-AR" altLang="es-ES_tradnl" sz="3200" b="1" dirty="0">
              <a:latin typeface="Calibri" panose="020F0502020204030204" pitchFamily="34" charset="0"/>
            </a:endParaRPr>
          </a:p>
          <a:p>
            <a:pPr marL="0" indent="0" algn="just" eaLnBrk="1" hangingPunct="1">
              <a:buNone/>
            </a:pPr>
            <a:r>
              <a:rPr lang="es-AR" altLang="es-ES_tradnl" sz="3200" b="1" u="sng" dirty="0" smtClean="0">
                <a:latin typeface="Calibri" panose="020F0502020204030204" pitchFamily="34" charset="0"/>
              </a:rPr>
              <a:t>El </a:t>
            </a:r>
            <a:r>
              <a:rPr lang="es-AR" altLang="es-ES_tradnl" sz="3200" b="1" u="sng" dirty="0">
                <a:latin typeface="Calibri" panose="020F0502020204030204" pitchFamily="34" charset="0"/>
              </a:rPr>
              <a:t>progenitor</a:t>
            </a:r>
            <a:r>
              <a:rPr lang="es-AR" altLang="es-ES_tradnl" sz="3200" b="1" dirty="0">
                <a:latin typeface="Calibri" panose="020F0502020204030204" pitchFamily="34" charset="0"/>
              </a:rPr>
              <a:t> que falte a la prestación de alimentos </a:t>
            </a:r>
            <a:r>
              <a:rPr lang="es-AR" altLang="es-ES_tradnl" sz="3200" b="1" u="sng" dirty="0">
                <a:latin typeface="Calibri" panose="020F0502020204030204" pitchFamily="34" charset="0"/>
              </a:rPr>
              <a:t>puede ser demandado por:…</a:t>
            </a:r>
          </a:p>
          <a:p>
            <a:pPr marL="0" indent="0" algn="just" eaLnBrk="1" hangingPunct="1">
              <a:buNone/>
            </a:pPr>
            <a:r>
              <a:rPr lang="es-AR" altLang="es-ES_tradnl" sz="3200" b="1" u="sng" dirty="0">
                <a:latin typeface="Calibri" panose="020F0502020204030204" pitchFamily="34" charset="0"/>
              </a:rPr>
              <a:t>b) el hijo con grado de madurez suficiente con asistencia letrada.</a:t>
            </a:r>
            <a:endParaRPr lang="es-ES" altLang="es-ES_tradnl" sz="3200" b="1" u="sng" dirty="0">
              <a:latin typeface="Calibri" panose="020F0502020204030204" pitchFamily="34" charset="0"/>
            </a:endParaRPr>
          </a:p>
          <a:p>
            <a:pPr algn="just" eaLnBrk="1" hangingPunct="1"/>
            <a:endParaRPr lang="es-ES" altLang="es-ES_tradnl" sz="2400" b="1" dirty="0">
              <a:latin typeface="Calibri" panose="020F0502020204030204" pitchFamily="34" charset="0"/>
            </a:endParaRPr>
          </a:p>
        </p:txBody>
      </p:sp>
      <p:sp>
        <p:nvSpPr>
          <p:cNvPr id="5" name="4 Marcador de número de diapositiva"/>
          <p:cNvSpPr txBox="1">
            <a:spLocks noGrp="1"/>
          </p:cNvSpPr>
          <p:nvPr/>
        </p:nvSpPr>
        <p:spPr>
          <a:xfrm>
            <a:off x="9448800" y="6356351"/>
            <a:ext cx="762000" cy="365125"/>
          </a:xfrm>
          <a:prstGeom prst="rect">
            <a:avLst/>
          </a:prstGeom>
          <a:noFill/>
        </p:spPr>
        <p:txBody>
          <a:bodyPr lIns="0" tIns="0" rIns="0" bIns="0"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4D7B8B22-443C-3146-839F-176526F7B0B3}" type="slidenum">
              <a:rPr lang="es-ES" altLang="es-ES_tradnl" sz="1200">
                <a:solidFill>
                  <a:srgbClr val="045C75"/>
                </a:solidFill>
              </a:rPr>
              <a:pPr algn="r" eaLnBrk="1" hangingPunct="1"/>
              <a:t>63</a:t>
            </a:fld>
            <a:endParaRPr lang="es-ES" altLang="es-ES_tradnl" sz="1200">
              <a:solidFill>
                <a:srgbClr val="045C75"/>
              </a:solidFill>
            </a:endParaRPr>
          </a:p>
        </p:txBody>
      </p:sp>
    </p:spTree>
    <p:extLst>
      <p:ext uri="{BB962C8B-B14F-4D97-AF65-F5344CB8AC3E}">
        <p14:creationId xmlns:p14="http://schemas.microsoft.com/office/powerpoint/2010/main" val="208186239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065282" y="1559740"/>
            <a:ext cx="8828690" cy="4401205"/>
          </a:xfrm>
          <a:prstGeom prst="rect">
            <a:avLst/>
          </a:prstGeom>
        </p:spPr>
        <p:txBody>
          <a:bodyPr wrap="square">
            <a:spAutoFit/>
          </a:bodyPr>
          <a:lstStyle/>
          <a:p>
            <a:pPr algn="just"/>
            <a:r>
              <a:rPr lang="es-AR" altLang="es-ES_tradnl" sz="4000" b="1" dirty="0" smtClean="0">
                <a:latin typeface="Calibri" panose="020F0502020204030204" pitchFamily="34" charset="0"/>
              </a:rPr>
              <a:t>ANTECEDENTES DE FONDO</a:t>
            </a:r>
          </a:p>
          <a:p>
            <a:pPr algn="just"/>
            <a:r>
              <a:rPr lang="es-AR" altLang="es-ES_tradnl" sz="4000" b="1" dirty="0" smtClean="0">
                <a:latin typeface="Calibri" panose="020F0502020204030204" pitchFamily="34" charset="0"/>
              </a:rPr>
              <a:t>Art</a:t>
            </a:r>
            <a:r>
              <a:rPr lang="es-AR" altLang="es-ES_tradnl" sz="4000" b="1" dirty="0">
                <a:latin typeface="Calibri" panose="020F0502020204030204" pitchFamily="34" charset="0"/>
              </a:rPr>
              <a:t>. </a:t>
            </a:r>
            <a:r>
              <a:rPr lang="es-AR" altLang="es-ES_tradnl" sz="4000" b="1" dirty="0" smtClean="0">
                <a:latin typeface="Calibri" panose="020F0502020204030204" pitchFamily="34" charset="0"/>
              </a:rPr>
              <a:t>679 </a:t>
            </a:r>
            <a:r>
              <a:rPr lang="es-AR" altLang="es-ES_tradnl" sz="4000" b="1" dirty="0" err="1" smtClean="0">
                <a:latin typeface="Calibri" panose="020F0502020204030204" pitchFamily="34" charset="0"/>
              </a:rPr>
              <a:t>CCyC</a:t>
            </a:r>
            <a:endParaRPr lang="es-AR" altLang="es-ES_tradnl" sz="4000" b="1" dirty="0">
              <a:latin typeface="Calibri" panose="020F0502020204030204" pitchFamily="34" charset="0"/>
            </a:endParaRPr>
          </a:p>
          <a:p>
            <a:pPr algn="just"/>
            <a:r>
              <a:rPr lang="es-AR" altLang="es-ES_tradnl" sz="4000" b="1" dirty="0" smtClean="0">
                <a:latin typeface="Calibri" panose="020F0502020204030204" pitchFamily="34" charset="0"/>
              </a:rPr>
              <a:t>El </a:t>
            </a:r>
            <a:r>
              <a:rPr lang="es-AR" altLang="es-ES_tradnl" sz="4000" b="1" dirty="0">
                <a:latin typeface="Calibri" panose="020F0502020204030204" pitchFamily="34" charset="0"/>
              </a:rPr>
              <a:t>hijo menor de edad </a:t>
            </a:r>
            <a:r>
              <a:rPr lang="es-AR" altLang="es-ES_tradnl" sz="4000" b="1" u="sng" dirty="0">
                <a:latin typeface="Calibri" panose="020F0502020204030204" pitchFamily="34" charset="0"/>
              </a:rPr>
              <a:t>puede reclamar a sus progenitores por sus propios intereses sin previa autorización judicial, si cuenta con la edad y grado de madurez suficiente y asistencia letrada.</a:t>
            </a:r>
            <a:endParaRPr lang="es-ES" altLang="es-AR" sz="4000" b="1" u="sng" dirty="0">
              <a:latin typeface="Calibri" panose="020F0502020204030204" pitchFamily="34" charset="0"/>
            </a:endParaRPr>
          </a:p>
        </p:txBody>
      </p:sp>
    </p:spTree>
    <p:extLst>
      <p:ext uri="{BB962C8B-B14F-4D97-AF65-F5344CB8AC3E}">
        <p14:creationId xmlns:p14="http://schemas.microsoft.com/office/powerpoint/2010/main" val="173922853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dirty="0"/>
              <a:t>El Abogado </a:t>
            </a:r>
            <a:r>
              <a:rPr lang="es-AR" dirty="0" smtClean="0"/>
              <a:t>que confluye </a:t>
            </a:r>
            <a:r>
              <a:rPr lang="es-AR" dirty="0"/>
              <a:t>en asistir la vulnerabilidad.</a:t>
            </a:r>
          </a:p>
        </p:txBody>
      </p:sp>
      <p:sp>
        <p:nvSpPr>
          <p:cNvPr id="3" name="Marcador de contenido 2"/>
          <p:cNvSpPr>
            <a:spLocks noGrp="1"/>
          </p:cNvSpPr>
          <p:nvPr>
            <p:ph idx="1"/>
          </p:nvPr>
        </p:nvSpPr>
        <p:spPr/>
        <p:txBody>
          <a:bodyPr>
            <a:normAutofit fontScale="92500" lnSpcReduction="20000"/>
          </a:bodyPr>
          <a:lstStyle/>
          <a:p>
            <a:pPr algn="just"/>
            <a:r>
              <a:rPr lang="es-AR" sz="3000" dirty="0" smtClean="0"/>
              <a:t>CDPC en su Art. 7: </a:t>
            </a:r>
            <a:r>
              <a:rPr lang="es-AR" sz="3000" b="1" u="sng" dirty="0" smtClean="0"/>
              <a:t>interés </a:t>
            </a:r>
            <a:r>
              <a:rPr lang="es-AR" sz="3000" b="1" u="sng" dirty="0"/>
              <a:t>superior del niño.</a:t>
            </a:r>
            <a:r>
              <a:rPr lang="es-AR" sz="3000" b="1" dirty="0"/>
              <a:t> </a:t>
            </a:r>
            <a:br>
              <a:rPr lang="es-AR" sz="3000" b="1" dirty="0"/>
            </a:br>
            <a:r>
              <a:rPr lang="es-AR" sz="3000" b="1" dirty="0"/>
              <a:t>Los Estados Partes garantizarán que los niños y las niñas con discapacidad tengan </a:t>
            </a:r>
            <a:r>
              <a:rPr lang="es-AR" sz="3000" b="1" u="sng" dirty="0"/>
              <a:t>derecho a expresar su opinión libremente sobre todas las cuestiones que les afecten, opinión que recibirá la debida consideración teniendo en cuenta su edad y madurez, en igualdad de condiciones con los demás niños y niñas, y a recibir </a:t>
            </a:r>
            <a:r>
              <a:rPr lang="es-AR" sz="3000" b="1" u="sng" dirty="0" smtClean="0"/>
              <a:t>asistencia.</a:t>
            </a:r>
            <a:r>
              <a:rPr lang="es-AR" sz="3000" b="1" dirty="0"/>
              <a:t> </a:t>
            </a:r>
            <a:br>
              <a:rPr lang="es-AR" sz="3000" b="1" dirty="0"/>
            </a:br>
            <a:endParaRPr lang="es-AR" sz="3000" b="1" dirty="0"/>
          </a:p>
          <a:p>
            <a:endParaRPr lang="es-AR" dirty="0"/>
          </a:p>
        </p:txBody>
      </p:sp>
    </p:spTree>
    <p:extLst>
      <p:ext uri="{BB962C8B-B14F-4D97-AF65-F5344CB8AC3E}">
        <p14:creationId xmlns:p14="http://schemas.microsoft.com/office/powerpoint/2010/main" val="153654516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dirty="0" smtClean="0"/>
              <a:t>No existe justificación para que el niño no goce de abogado especializado</a:t>
            </a:r>
            <a:endParaRPr lang="es-AR"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72910" y="1905000"/>
            <a:ext cx="5943600" cy="4338145"/>
          </a:xfrm>
        </p:spPr>
      </p:pic>
    </p:spTree>
    <p:extLst>
      <p:ext uri="{BB962C8B-B14F-4D97-AF65-F5344CB8AC3E}">
        <p14:creationId xmlns:p14="http://schemas.microsoft.com/office/powerpoint/2010/main" val="27030627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AR" dirty="0" smtClean="0"/>
              <a:t>Pero qué con el primer AN, tendrá acogida?</a:t>
            </a:r>
            <a:br>
              <a:rPr lang="es-AR" dirty="0" smtClean="0"/>
            </a:br>
            <a:r>
              <a:rPr lang="es-AR" dirty="0" smtClean="0"/>
              <a:t>Art. 26 </a:t>
            </a:r>
            <a:r>
              <a:rPr lang="es-AR" dirty="0" err="1" smtClean="0"/>
              <a:t>CCyC</a:t>
            </a:r>
            <a:r>
              <a:rPr lang="es-AR" dirty="0"/>
              <a:t/>
            </a:r>
            <a:br>
              <a:rPr lang="es-AR" dirty="0"/>
            </a:br>
            <a:r>
              <a:rPr lang="es-AR" altLang="es-ES_tradnl" b="1" u="sng" dirty="0">
                <a:latin typeface="Calibri" panose="020F0502020204030204" pitchFamily="34" charset="0"/>
              </a:rPr>
              <a:t/>
            </a:r>
            <a:br>
              <a:rPr lang="es-AR" altLang="es-ES_tradnl" b="1" u="sng" dirty="0">
                <a:latin typeface="Calibri" panose="020F0502020204030204" pitchFamily="34" charset="0"/>
              </a:rPr>
            </a:br>
            <a:endParaRPr lang="es-AR" dirty="0"/>
          </a:p>
        </p:txBody>
      </p:sp>
      <p:sp>
        <p:nvSpPr>
          <p:cNvPr id="3" name="Marcador de contenido 2"/>
          <p:cNvSpPr>
            <a:spLocks noGrp="1"/>
          </p:cNvSpPr>
          <p:nvPr>
            <p:ph idx="1"/>
          </p:nvPr>
        </p:nvSpPr>
        <p:spPr/>
        <p:txBody>
          <a:bodyPr>
            <a:normAutofit lnSpcReduction="10000"/>
          </a:bodyPr>
          <a:lstStyle/>
          <a:p>
            <a:pPr marL="0" indent="0" algn="just">
              <a:buNone/>
            </a:pPr>
            <a:endParaRPr lang="es-AR" altLang="es-ES_tradnl" sz="2800" b="1" u="sng" dirty="0" smtClean="0">
              <a:latin typeface="Calibri" panose="020F0502020204030204" pitchFamily="34" charset="0"/>
            </a:endParaRPr>
          </a:p>
          <a:p>
            <a:pPr marL="0" indent="0" algn="just">
              <a:buNone/>
            </a:pPr>
            <a:r>
              <a:rPr lang="es-AR" altLang="es-ES_tradnl" sz="2800" b="1" u="sng" dirty="0" smtClean="0">
                <a:latin typeface="Calibri" panose="020F0502020204030204" pitchFamily="34" charset="0"/>
              </a:rPr>
              <a:t>La </a:t>
            </a:r>
            <a:r>
              <a:rPr lang="es-AR" altLang="es-ES_tradnl" sz="2800" b="1" u="sng" dirty="0">
                <a:latin typeface="Calibri" panose="020F0502020204030204" pitchFamily="34" charset="0"/>
              </a:rPr>
              <a:t>persona menor de </a:t>
            </a:r>
            <a:r>
              <a:rPr lang="es-AR" altLang="es-ES_tradnl" sz="2800" b="1" u="sng" dirty="0" smtClean="0">
                <a:latin typeface="Calibri" panose="020F0502020204030204" pitchFamily="34" charset="0"/>
              </a:rPr>
              <a:t>edad sólo ejerce sus derechos a través de representantes</a:t>
            </a:r>
            <a:r>
              <a:rPr lang="es-AR" altLang="es-ES_tradnl" sz="2800" b="1" dirty="0" smtClean="0">
                <a:latin typeface="Calibri" panose="020F0502020204030204" pitchFamily="34" charset="0"/>
              </a:rPr>
              <a:t> legales.</a:t>
            </a:r>
          </a:p>
          <a:p>
            <a:pPr marL="0" indent="0" algn="just">
              <a:buNone/>
            </a:pPr>
            <a:r>
              <a:rPr lang="es-AR" altLang="es-ES_tradnl" sz="2800" b="1" dirty="0" smtClean="0">
                <a:latin typeface="Calibri" panose="020F0502020204030204" pitchFamily="34" charset="0"/>
              </a:rPr>
              <a:t>Pero… sólo puede ejercerlos cuando el Juez diga que tiene </a:t>
            </a:r>
            <a:r>
              <a:rPr lang="es-AR" altLang="es-ES_tradnl" sz="2800" b="1" u="sng" dirty="0" smtClean="0">
                <a:latin typeface="Calibri" panose="020F0502020204030204" pitchFamily="34" charset="0"/>
              </a:rPr>
              <a:t>edad </a:t>
            </a:r>
            <a:r>
              <a:rPr lang="es-AR" altLang="es-ES_tradnl" sz="2800" b="1" u="sng" dirty="0">
                <a:latin typeface="Calibri" panose="020F0502020204030204" pitchFamily="34" charset="0"/>
              </a:rPr>
              <a:t>y grado de madurez </a:t>
            </a:r>
            <a:r>
              <a:rPr lang="es-AR" altLang="es-ES_tradnl" sz="2800" b="1" u="sng" dirty="0" smtClean="0">
                <a:latin typeface="Calibri" panose="020F0502020204030204" pitchFamily="34" charset="0"/>
              </a:rPr>
              <a:t>suficiente</a:t>
            </a:r>
            <a:r>
              <a:rPr lang="es-AR" altLang="es-ES_tradnl" sz="2800" b="1" dirty="0" smtClean="0">
                <a:latin typeface="Calibri" panose="020F0502020204030204" pitchFamily="34" charset="0"/>
              </a:rPr>
              <a:t>. </a:t>
            </a:r>
          </a:p>
          <a:p>
            <a:pPr marL="0" indent="0" algn="just">
              <a:buNone/>
            </a:pPr>
            <a:r>
              <a:rPr lang="es-AR" altLang="es-ES_tradnl" sz="2800" b="1" u="sng" dirty="0" smtClean="0">
                <a:latin typeface="Calibri" panose="020F0502020204030204" pitchFamily="34" charset="0"/>
              </a:rPr>
              <a:t>Y recién entonces, en </a:t>
            </a:r>
            <a:r>
              <a:rPr lang="es-AR" altLang="es-ES_tradnl" sz="2800" b="1" u="sng" dirty="0">
                <a:latin typeface="Calibri" panose="020F0502020204030204" pitchFamily="34" charset="0"/>
              </a:rPr>
              <a:t>situaciones de conflicto de intereses </a:t>
            </a:r>
            <a:r>
              <a:rPr lang="es-AR" altLang="es-ES_tradnl" sz="2800" b="1" dirty="0">
                <a:latin typeface="Calibri" panose="020F0502020204030204" pitchFamily="34" charset="0"/>
              </a:rPr>
              <a:t>con sus representantes legales, </a:t>
            </a:r>
            <a:r>
              <a:rPr lang="es-AR" altLang="es-ES_tradnl" sz="2800" b="1" u="sng" dirty="0">
                <a:latin typeface="Calibri" panose="020F0502020204030204" pitchFamily="34" charset="0"/>
              </a:rPr>
              <a:t>puede intervenir con asistencia letrada</a:t>
            </a:r>
            <a:r>
              <a:rPr lang="es-AR" altLang="es-ES_tradnl" sz="2800" b="1" u="sng" dirty="0" smtClean="0">
                <a:latin typeface="Calibri" panose="020F0502020204030204" pitchFamily="34" charset="0"/>
              </a:rPr>
              <a:t>.</a:t>
            </a:r>
          </a:p>
        </p:txBody>
      </p:sp>
    </p:spTree>
    <p:extLst>
      <p:ext uri="{BB962C8B-B14F-4D97-AF65-F5344CB8AC3E}">
        <p14:creationId xmlns:p14="http://schemas.microsoft.com/office/powerpoint/2010/main" val="257071536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Ob. 12 CEDN</a:t>
            </a:r>
            <a:endParaRPr lang="es-AR" dirty="0"/>
          </a:p>
        </p:txBody>
      </p:sp>
      <p:sp>
        <p:nvSpPr>
          <p:cNvPr id="3" name="Marcador de contenido 2"/>
          <p:cNvSpPr>
            <a:spLocks noGrp="1"/>
          </p:cNvSpPr>
          <p:nvPr>
            <p:ph idx="1"/>
          </p:nvPr>
        </p:nvSpPr>
        <p:spPr/>
        <p:txBody>
          <a:bodyPr>
            <a:normAutofit lnSpcReduction="10000"/>
          </a:bodyPr>
          <a:lstStyle/>
          <a:p>
            <a:pPr marL="0" indent="0" algn="just">
              <a:buNone/>
            </a:pPr>
            <a:r>
              <a:rPr lang="es-ES" sz="2400" b="1" dirty="0">
                <a:latin typeface="Calibri" panose="020F0502020204030204" pitchFamily="34" charset="0"/>
              </a:rPr>
              <a:t>74.	</a:t>
            </a:r>
            <a:r>
              <a:rPr lang="es-ES" sz="3600" b="1" dirty="0" smtClean="0">
                <a:latin typeface="Calibri" panose="020F0502020204030204" pitchFamily="34" charset="0"/>
              </a:rPr>
              <a:t>….En </a:t>
            </a:r>
            <a:r>
              <a:rPr lang="es-ES" sz="3600" b="1" dirty="0">
                <a:latin typeface="Calibri" panose="020F0502020204030204" pitchFamily="34" charset="0"/>
              </a:rPr>
              <a:t>realidad, no es posible una aplicación correcta del artículo 3 si no se respetan los componentes del artículo 12.  Del mismo modo,</a:t>
            </a:r>
            <a:r>
              <a:rPr lang="es-ES" sz="3600" b="1" u="sng" dirty="0">
                <a:latin typeface="Calibri" panose="020F0502020204030204" pitchFamily="34" charset="0"/>
              </a:rPr>
              <a:t> el artículo 3 refuerza la funcionalidad del artículo 12 al facilitar el papel esencial de los niños </a:t>
            </a:r>
            <a:r>
              <a:rPr lang="es-ES" sz="4800" b="1" u="sng" dirty="0">
                <a:latin typeface="Calibri" panose="020F0502020204030204" pitchFamily="34" charset="0"/>
              </a:rPr>
              <a:t>en todas las decisiones que afecten a su vida.</a:t>
            </a:r>
            <a:r>
              <a:rPr lang="es-ES" sz="3600" b="1" u="sng" dirty="0">
                <a:latin typeface="Calibri" panose="020F0502020204030204" pitchFamily="34" charset="0"/>
              </a:rPr>
              <a:t> </a:t>
            </a:r>
            <a:endParaRPr lang="es-AR" sz="3600" b="1" u="sng" dirty="0">
              <a:latin typeface="Calibri" panose="020F0502020204030204" pitchFamily="34" charset="0"/>
            </a:endParaRPr>
          </a:p>
          <a:p>
            <a:pPr marL="0" indent="0">
              <a:buNone/>
            </a:pPr>
            <a:endParaRPr lang="es-AR" dirty="0"/>
          </a:p>
        </p:txBody>
      </p:sp>
    </p:spTree>
    <p:extLst>
      <p:ext uri="{BB962C8B-B14F-4D97-AF65-F5344CB8AC3E}">
        <p14:creationId xmlns:p14="http://schemas.microsoft.com/office/powerpoint/2010/main" val="261824250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OC 17 CIDH -102</a:t>
            </a:r>
            <a:endParaRPr lang="es-AR" dirty="0"/>
          </a:p>
        </p:txBody>
      </p:sp>
      <p:sp>
        <p:nvSpPr>
          <p:cNvPr id="3" name="Marcador de contenido 2"/>
          <p:cNvSpPr>
            <a:spLocks noGrp="1"/>
          </p:cNvSpPr>
          <p:nvPr>
            <p:ph idx="1"/>
          </p:nvPr>
        </p:nvSpPr>
        <p:spPr/>
        <p:txBody>
          <a:bodyPr>
            <a:normAutofit/>
          </a:bodyPr>
          <a:lstStyle/>
          <a:p>
            <a:pPr algn="just"/>
            <a:r>
              <a:rPr lang="es-AR" sz="3600" b="1" dirty="0" smtClean="0"/>
              <a:t>Porque  “…se </a:t>
            </a:r>
            <a:r>
              <a:rPr lang="es-AR" sz="3600" b="1" dirty="0"/>
              <a:t>procurará el mayor acceso al menor, en la medida de lo posible, al examen de su propio caso".</a:t>
            </a:r>
          </a:p>
          <a:p>
            <a:pPr algn="just"/>
            <a:endParaRPr lang="es-AR" sz="3600" dirty="0"/>
          </a:p>
        </p:txBody>
      </p:sp>
    </p:spTree>
    <p:extLst>
      <p:ext uri="{BB962C8B-B14F-4D97-AF65-F5344CB8AC3E}">
        <p14:creationId xmlns:p14="http://schemas.microsoft.com/office/powerpoint/2010/main" val="2797983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AR" sz="2800" b="1" dirty="0"/>
              <a:t>Opinión Consultiva OC‑17/2002 de la Corte Interamericana de Derechos Humanos en su párr. 102º</a:t>
            </a:r>
            <a:endParaRPr lang="es-AR" sz="2800" dirty="0"/>
          </a:p>
        </p:txBody>
      </p:sp>
      <p:sp>
        <p:nvSpPr>
          <p:cNvPr id="3" name="Marcador de contenido 2"/>
          <p:cNvSpPr>
            <a:spLocks noGrp="1"/>
          </p:cNvSpPr>
          <p:nvPr>
            <p:ph idx="1"/>
          </p:nvPr>
        </p:nvSpPr>
        <p:spPr/>
        <p:txBody>
          <a:bodyPr>
            <a:normAutofit fontScale="85000" lnSpcReduction="20000"/>
          </a:bodyPr>
          <a:lstStyle/>
          <a:p>
            <a:pPr marL="0" indent="0" algn="just">
              <a:buNone/>
            </a:pPr>
            <a:r>
              <a:rPr lang="es-AR" sz="3600" b="1" dirty="0" smtClean="0"/>
              <a:t>"El aplicador del derecho, sea en el ámbito administrativo, sea en el judicial, deberá tomar en consideración las condiciones específicas del menor y su interés superior para acordar la participación de éste, según corresponda en la determinación de sus derechos. En esta ponderación </a:t>
            </a:r>
            <a:r>
              <a:rPr lang="es-AR" sz="3600" b="1" u="sng" dirty="0" smtClean="0"/>
              <a:t>se procurará el mayor acceso al menor, en la medida de lo posible, al examen de su propio caso</a:t>
            </a:r>
            <a:r>
              <a:rPr lang="es-AR" sz="3600" b="1" dirty="0" smtClean="0"/>
              <a:t>".</a:t>
            </a:r>
            <a:endParaRPr lang="es-AR" sz="3600" b="1" dirty="0"/>
          </a:p>
          <a:p>
            <a:endParaRPr lang="es-AR" dirty="0"/>
          </a:p>
        </p:txBody>
      </p:sp>
    </p:spTree>
    <p:extLst>
      <p:ext uri="{BB962C8B-B14F-4D97-AF65-F5344CB8AC3E}">
        <p14:creationId xmlns:p14="http://schemas.microsoft.com/office/powerpoint/2010/main" val="42114161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marL="0" indent="0"/>
            <a:r>
              <a:rPr lang="es-AR" b="1" dirty="0" smtClean="0">
                <a:latin typeface="Calibri" panose="020F0502020204030204" pitchFamily="34" charset="0"/>
              </a:rPr>
              <a:t/>
            </a:r>
            <a:br>
              <a:rPr lang="es-AR" b="1" dirty="0" smtClean="0">
                <a:latin typeface="Calibri" panose="020F0502020204030204" pitchFamily="34" charset="0"/>
              </a:rPr>
            </a:br>
            <a:r>
              <a:rPr lang="es-AR" b="1" dirty="0">
                <a:latin typeface="Calibri" panose="020F0502020204030204" pitchFamily="34" charset="0"/>
              </a:rPr>
              <a:t/>
            </a:r>
            <a:br>
              <a:rPr lang="es-AR" b="1" dirty="0">
                <a:latin typeface="Calibri" panose="020F0502020204030204" pitchFamily="34" charset="0"/>
              </a:rPr>
            </a:br>
            <a:r>
              <a:rPr lang="es-AR" b="1" dirty="0" smtClean="0">
                <a:latin typeface="Calibri" panose="020F0502020204030204" pitchFamily="34" charset="0"/>
              </a:rPr>
              <a:t>Cual </a:t>
            </a:r>
            <a:r>
              <a:rPr lang="es-AR" b="1" dirty="0">
                <a:latin typeface="Calibri" panose="020F0502020204030204" pitchFamily="34" charset="0"/>
              </a:rPr>
              <a:t>el </a:t>
            </a:r>
            <a:r>
              <a:rPr lang="es-AR" b="1" dirty="0" smtClean="0">
                <a:latin typeface="Calibri" panose="020F0502020204030204" pitchFamily="34" charset="0"/>
              </a:rPr>
              <a:t>discernimiento </a:t>
            </a:r>
            <a:r>
              <a:rPr lang="es-AR" b="1" dirty="0">
                <a:latin typeface="Calibri" panose="020F0502020204030204" pitchFamily="34" charset="0"/>
              </a:rPr>
              <a:t>que debemos </a:t>
            </a:r>
            <a:r>
              <a:rPr lang="es-AR" b="1" dirty="0" smtClean="0">
                <a:latin typeface="Calibri" panose="020F0502020204030204" pitchFamily="34" charset="0"/>
              </a:rPr>
              <a:t>analizar en relación a estos niños?</a:t>
            </a:r>
            <a:br>
              <a:rPr lang="es-AR" b="1" dirty="0" smtClean="0">
                <a:latin typeface="Calibri" panose="020F0502020204030204" pitchFamily="34" charset="0"/>
              </a:rPr>
            </a:br>
            <a:r>
              <a:rPr lang="es-AR" b="1" dirty="0">
                <a:latin typeface="Calibri" panose="020F0502020204030204" pitchFamily="34" charset="0"/>
              </a:rPr>
              <a:t/>
            </a:r>
            <a:br>
              <a:rPr lang="es-AR" b="1" dirty="0">
                <a:latin typeface="Calibri" panose="020F0502020204030204" pitchFamily="34" charset="0"/>
              </a:rPr>
            </a:br>
            <a:r>
              <a:rPr lang="es-AR" dirty="0"/>
              <a:t/>
            </a:r>
            <a:br>
              <a:rPr lang="es-AR" dirty="0"/>
            </a:br>
            <a:endParaRPr lang="es-AR"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82291" y="2008909"/>
            <a:ext cx="6206836" cy="3902941"/>
          </a:xfrm>
        </p:spPr>
      </p:pic>
    </p:spTree>
    <p:extLst>
      <p:ext uri="{BB962C8B-B14F-4D97-AF65-F5344CB8AC3E}">
        <p14:creationId xmlns:p14="http://schemas.microsoft.com/office/powerpoint/2010/main" val="2126201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Abogado del Niño -</a:t>
            </a:r>
            <a:r>
              <a:rPr lang="es-AR" dirty="0" err="1" smtClean="0"/>
              <a:t>Pag</a:t>
            </a:r>
            <a:r>
              <a:rPr lang="es-AR" dirty="0" smtClean="0"/>
              <a:t>. 134-</a:t>
            </a:r>
            <a:endParaRPr lang="es-AR" dirty="0"/>
          </a:p>
        </p:txBody>
      </p:sp>
      <p:sp>
        <p:nvSpPr>
          <p:cNvPr id="3" name="Marcador de contenido 2"/>
          <p:cNvSpPr>
            <a:spLocks noGrp="1"/>
          </p:cNvSpPr>
          <p:nvPr>
            <p:ph idx="1"/>
          </p:nvPr>
        </p:nvSpPr>
        <p:spPr/>
        <p:txBody>
          <a:bodyPr>
            <a:normAutofit fontScale="85000" lnSpcReduction="20000"/>
          </a:bodyPr>
          <a:lstStyle/>
          <a:p>
            <a:pPr marL="0" indent="0">
              <a:buNone/>
            </a:pPr>
            <a:r>
              <a:rPr lang="es-AR" sz="4000" b="1" i="1" dirty="0" smtClean="0">
                <a:latin typeface="Calibri" panose="020F0502020204030204" pitchFamily="34" charset="0"/>
              </a:rPr>
              <a:t>“Entonces la edad y madurez del niño están en análisis para habilitar el progreso de su capacidad, no la escucha. </a:t>
            </a:r>
          </a:p>
          <a:p>
            <a:pPr marL="0" indent="0">
              <a:buNone/>
            </a:pPr>
            <a:r>
              <a:rPr lang="es-AR" sz="4000" b="1" i="1" dirty="0" smtClean="0">
                <a:latin typeface="Calibri" panose="020F0502020204030204" pitchFamily="34" charset="0"/>
              </a:rPr>
              <a:t>Luego </a:t>
            </a:r>
            <a:r>
              <a:rPr lang="es-AR" sz="4000" b="1" i="1" dirty="0">
                <a:latin typeface="Calibri" panose="020F0502020204030204" pitchFamily="34" charset="0"/>
              </a:rPr>
              <a:t>se debe dirimir la cuestión en </a:t>
            </a:r>
            <a:r>
              <a:rPr lang="es-AR" sz="4000" b="1" i="1" dirty="0" smtClean="0">
                <a:latin typeface="Calibri" panose="020F0502020204030204" pitchFamily="34" charset="0"/>
              </a:rPr>
              <a:t>base a la escucha, grado de madurez y particularizarla. </a:t>
            </a:r>
          </a:p>
          <a:p>
            <a:pPr marL="0" indent="0">
              <a:buNone/>
            </a:pPr>
            <a:r>
              <a:rPr lang="es-AR" sz="4000" b="1" i="1" dirty="0" smtClean="0">
                <a:latin typeface="Calibri" panose="020F0502020204030204" pitchFamily="34" charset="0"/>
              </a:rPr>
              <a:t>Una situación en la que se le debe procurar acoger como parte. Y como tal, concederle asistencia letrada.”</a:t>
            </a:r>
          </a:p>
          <a:p>
            <a:pPr marL="0" indent="0">
              <a:buNone/>
            </a:pPr>
            <a:endParaRPr lang="es-AR" sz="4000" b="1" i="1" dirty="0">
              <a:latin typeface="Calibri" panose="020F0502020204030204" pitchFamily="34" charset="0"/>
            </a:endParaRPr>
          </a:p>
          <a:p>
            <a:pPr marL="0" indent="0">
              <a:buNone/>
            </a:pPr>
            <a:endParaRPr lang="es-AR" b="1" dirty="0"/>
          </a:p>
        </p:txBody>
      </p:sp>
    </p:spTree>
    <p:extLst>
      <p:ext uri="{BB962C8B-B14F-4D97-AF65-F5344CB8AC3E}">
        <p14:creationId xmlns:p14="http://schemas.microsoft.com/office/powerpoint/2010/main" val="10851592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399309" y="2413338"/>
            <a:ext cx="9199418" cy="3170099"/>
          </a:xfrm>
          <a:prstGeom prst="rect">
            <a:avLst/>
          </a:prstGeom>
        </p:spPr>
        <p:txBody>
          <a:bodyPr wrap="square">
            <a:spAutoFit/>
          </a:bodyPr>
          <a:lstStyle/>
          <a:p>
            <a:pPr algn="just"/>
            <a:r>
              <a:rPr lang="es-AR" sz="4000" b="1" dirty="0">
                <a:latin typeface="Calibri" panose="020F0502020204030204" pitchFamily="34" charset="0"/>
              </a:rPr>
              <a:t>ARTÍCULO </a:t>
            </a:r>
            <a:r>
              <a:rPr lang="es-AR" sz="4000" b="1" dirty="0" smtClean="0">
                <a:latin typeface="Calibri" panose="020F0502020204030204" pitchFamily="34" charset="0"/>
              </a:rPr>
              <a:t>707 </a:t>
            </a:r>
            <a:r>
              <a:rPr lang="es-AR" sz="4000" b="1" dirty="0" err="1" smtClean="0">
                <a:latin typeface="Calibri" panose="020F0502020204030204" pitchFamily="34" charset="0"/>
              </a:rPr>
              <a:t>CCyC</a:t>
            </a:r>
            <a:r>
              <a:rPr lang="es-AR" sz="2400" b="1" dirty="0" smtClean="0">
                <a:latin typeface="Calibri" panose="020F0502020204030204" pitchFamily="34" charset="0"/>
              </a:rPr>
              <a:t> “</a:t>
            </a:r>
            <a:r>
              <a:rPr lang="es-AR" sz="3200" b="1" dirty="0" smtClean="0">
                <a:latin typeface="AR BERKLEY" panose="02000000000000000000" pitchFamily="2" charset="0"/>
              </a:rPr>
              <a:t>Participación </a:t>
            </a:r>
            <a:r>
              <a:rPr lang="es-AR" sz="3200" b="1" dirty="0">
                <a:latin typeface="AR BERKLEY" panose="02000000000000000000" pitchFamily="2" charset="0"/>
              </a:rPr>
              <a:t>en el proceso</a:t>
            </a:r>
            <a:r>
              <a:rPr lang="es-AR" sz="2400" b="1" dirty="0">
                <a:latin typeface="Calibri" panose="020F0502020204030204" pitchFamily="34" charset="0"/>
              </a:rPr>
              <a:t> de personas con capacidad restringida y de niños, niñas y </a:t>
            </a:r>
            <a:r>
              <a:rPr lang="es-AR" sz="2400" b="1" dirty="0" smtClean="0">
                <a:latin typeface="Calibri" panose="020F0502020204030204" pitchFamily="34" charset="0"/>
              </a:rPr>
              <a:t>adolescentes”. </a:t>
            </a:r>
            <a:r>
              <a:rPr lang="es-AR" sz="2400" b="1" dirty="0">
                <a:latin typeface="Calibri" panose="020F0502020204030204" pitchFamily="34" charset="0"/>
              </a:rPr>
              <a:t>Las personas mayores con capacidad restringida y los niños, niñas y adolescentes </a:t>
            </a:r>
            <a:r>
              <a:rPr lang="es-AR" sz="2400" b="1" u="sng" dirty="0">
                <a:latin typeface="Calibri" panose="020F0502020204030204" pitchFamily="34" charset="0"/>
              </a:rPr>
              <a:t>tienen derecho a ser oídos</a:t>
            </a:r>
            <a:r>
              <a:rPr lang="es-AR" sz="2400" b="1" dirty="0">
                <a:latin typeface="Calibri" panose="020F0502020204030204" pitchFamily="34" charset="0"/>
              </a:rPr>
              <a:t> en todos los procesos que los afectan directamente. Su opinión debe ser tenida en cuenta y valorada según su </a:t>
            </a:r>
            <a:r>
              <a:rPr lang="es-AR" sz="3200" b="1" dirty="0">
                <a:latin typeface="AR BERKLEY" panose="02000000000000000000" pitchFamily="2" charset="0"/>
              </a:rPr>
              <a:t>grado de discernimiento y la cuestión debatida en el proceso. </a:t>
            </a:r>
          </a:p>
        </p:txBody>
      </p:sp>
    </p:spTree>
    <p:extLst>
      <p:ext uri="{BB962C8B-B14F-4D97-AF65-F5344CB8AC3E}">
        <p14:creationId xmlns:p14="http://schemas.microsoft.com/office/powerpoint/2010/main" val="11121738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AR" dirty="0" smtClean="0"/>
              <a:t>Expectativa de su Funcionalidad</a:t>
            </a:r>
            <a:endParaRPr lang="es-AR" dirty="0"/>
          </a:p>
        </p:txBody>
      </p:sp>
      <p:sp>
        <p:nvSpPr>
          <p:cNvPr id="3" name="2 Marcador de contenido"/>
          <p:cNvSpPr>
            <a:spLocks noGrp="1"/>
          </p:cNvSpPr>
          <p:nvPr>
            <p:ph idx="1"/>
          </p:nvPr>
        </p:nvSpPr>
        <p:spPr/>
        <p:txBody>
          <a:bodyPr>
            <a:normAutofit/>
          </a:bodyPr>
          <a:lstStyle/>
          <a:p>
            <a:pPr algn="ctr">
              <a:buNone/>
            </a:pPr>
            <a:r>
              <a:rPr lang="es-ES" sz="3600" b="1" dirty="0" smtClean="0">
                <a:latin typeface="Calibri" panose="020F0502020204030204" pitchFamily="34" charset="0"/>
              </a:rPr>
              <a:t>Encarna la posibilidad </a:t>
            </a:r>
            <a:r>
              <a:rPr lang="es-ES" sz="3600" b="1" dirty="0">
                <a:latin typeface="Calibri" panose="020F0502020204030204" pitchFamily="34" charset="0"/>
              </a:rPr>
              <a:t>de ordenar el sistema de actuación judicial y administrativa.</a:t>
            </a:r>
          </a:p>
          <a:p>
            <a:pPr algn="ctr">
              <a:buNone/>
            </a:pPr>
            <a:endParaRPr lang="es-ES" sz="3600" b="1" dirty="0" smtClean="0">
              <a:latin typeface="Calibri" panose="020F0502020204030204" pitchFamily="34" charset="0"/>
            </a:endParaRPr>
          </a:p>
          <a:p>
            <a:pPr algn="ctr">
              <a:buNone/>
            </a:pPr>
            <a:r>
              <a:rPr lang="es-ES" sz="3600" b="1" dirty="0" smtClean="0">
                <a:latin typeface="Calibri" panose="020F0502020204030204" pitchFamily="34" charset="0"/>
              </a:rPr>
              <a:t>Posibilidad </a:t>
            </a:r>
            <a:r>
              <a:rPr lang="es-ES" sz="3600" b="1" dirty="0">
                <a:latin typeface="Calibri" panose="020F0502020204030204" pitchFamily="34" charset="0"/>
              </a:rPr>
              <a:t>de generar continuidad y seguimiento de esa actuación</a:t>
            </a:r>
            <a:r>
              <a:rPr lang="es-ES" sz="4000" b="1" dirty="0"/>
              <a:t>.</a:t>
            </a:r>
            <a:r>
              <a:rPr lang="es-ES" dirty="0" smtClean="0"/>
              <a:t> </a:t>
            </a:r>
          </a:p>
        </p:txBody>
      </p:sp>
    </p:spTree>
    <p:extLst>
      <p:ext uri="{BB962C8B-B14F-4D97-AF65-F5344CB8AC3E}">
        <p14:creationId xmlns:p14="http://schemas.microsoft.com/office/powerpoint/2010/main" val="171259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Abogado del Niño (</a:t>
            </a:r>
            <a:r>
              <a:rPr lang="es-ES" dirty="0" err="1" smtClean="0"/>
              <a:t>Lajouane</a:t>
            </a:r>
            <a:r>
              <a:rPr lang="es-ES" dirty="0" smtClean="0"/>
              <a:t> 2016)</a:t>
            </a:r>
            <a:endParaRPr lang="es-AR" dirty="0"/>
          </a:p>
        </p:txBody>
      </p:sp>
      <p:sp>
        <p:nvSpPr>
          <p:cNvPr id="3" name="2 Marcador de contenido"/>
          <p:cNvSpPr>
            <a:spLocks noGrp="1"/>
          </p:cNvSpPr>
          <p:nvPr>
            <p:ph idx="1"/>
          </p:nvPr>
        </p:nvSpPr>
        <p:spPr/>
        <p:txBody>
          <a:bodyPr>
            <a:normAutofit fontScale="92500"/>
          </a:bodyPr>
          <a:lstStyle/>
          <a:p>
            <a:pPr algn="just">
              <a:buNone/>
            </a:pPr>
            <a:r>
              <a:rPr lang="es-AR" sz="4000" b="1" dirty="0" smtClean="0"/>
              <a:t>“No </a:t>
            </a:r>
            <a:r>
              <a:rPr lang="es-AR" sz="4000" b="1" dirty="0"/>
              <a:t>promovemos  la idea de que </a:t>
            </a:r>
            <a:r>
              <a:rPr lang="es-AR" sz="4000" b="1" dirty="0" smtClean="0"/>
              <a:t>un niño </a:t>
            </a:r>
            <a:r>
              <a:rPr lang="es-AR" sz="4000" b="1" dirty="0"/>
              <a:t>vaya a  juicio como si no necesitara la orientación del </a:t>
            </a:r>
            <a:r>
              <a:rPr lang="es-AR" sz="4000" b="1" dirty="0" smtClean="0"/>
              <a:t>adulto.</a:t>
            </a:r>
            <a:endParaRPr lang="es-AR" sz="4000" b="1" dirty="0"/>
          </a:p>
          <a:p>
            <a:pPr algn="just">
              <a:buNone/>
            </a:pPr>
            <a:r>
              <a:rPr lang="es-AR" sz="4000" b="1" dirty="0"/>
              <a:t> Pero sí estamos afirmando que nunca un adulto irá en reemplazo de la opinión del niño</a:t>
            </a:r>
            <a:r>
              <a:rPr lang="es-AR" sz="4000" b="1" dirty="0" smtClean="0"/>
              <a:t>.” </a:t>
            </a:r>
            <a:endParaRPr lang="es-AR" sz="4000" b="1" dirty="0"/>
          </a:p>
        </p:txBody>
      </p:sp>
    </p:spTree>
    <p:extLst>
      <p:ext uri="{BB962C8B-B14F-4D97-AF65-F5344CB8AC3E}">
        <p14:creationId xmlns:p14="http://schemas.microsoft.com/office/powerpoint/2010/main" val="2095490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7273" y="623455"/>
            <a:ext cx="7439891" cy="5749636"/>
          </a:xfrm>
          <a:prstGeom prst="rect">
            <a:avLst/>
          </a:prstGeom>
        </p:spPr>
      </p:pic>
    </p:spTree>
    <p:extLst>
      <p:ext uri="{BB962C8B-B14F-4D97-AF65-F5344CB8AC3E}">
        <p14:creationId xmlns:p14="http://schemas.microsoft.com/office/powerpoint/2010/main" val="2075533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La asistencia letrada de quién?</a:t>
            </a:r>
            <a:endParaRPr lang="es-AR" dirty="0"/>
          </a:p>
        </p:txBody>
      </p:sp>
      <p:sp>
        <p:nvSpPr>
          <p:cNvPr id="3" name="Marcador de contenido 2"/>
          <p:cNvSpPr>
            <a:spLocks noGrp="1"/>
          </p:cNvSpPr>
          <p:nvPr>
            <p:ph idx="1"/>
          </p:nvPr>
        </p:nvSpPr>
        <p:spPr/>
        <p:txBody>
          <a:bodyPr>
            <a:normAutofit/>
          </a:bodyPr>
          <a:lstStyle/>
          <a:p>
            <a:pPr marL="0" indent="0" algn="ctr">
              <a:buNone/>
            </a:pPr>
            <a:r>
              <a:rPr lang="es-AR" sz="3600" b="1" dirty="0" smtClean="0">
                <a:latin typeface="Calibri" panose="020F0502020204030204" pitchFamily="34" charset="0"/>
              </a:rPr>
              <a:t>1-No es otro adulto convocado a reemplazar </a:t>
            </a:r>
            <a:r>
              <a:rPr lang="es-AR" sz="3600" b="1" dirty="0">
                <a:latin typeface="Calibri" panose="020F0502020204030204" pitchFamily="34" charset="0"/>
              </a:rPr>
              <a:t>a</a:t>
            </a:r>
            <a:r>
              <a:rPr lang="es-AR" sz="3600" b="1" dirty="0" smtClean="0">
                <a:latin typeface="Calibri" panose="020F0502020204030204" pitchFamily="34" charset="0"/>
              </a:rPr>
              <a:t>l menor de edad.</a:t>
            </a:r>
          </a:p>
          <a:p>
            <a:pPr marL="0" indent="0" algn="ctr">
              <a:buNone/>
            </a:pPr>
            <a:endParaRPr lang="es-AR" sz="3600" b="1" dirty="0" smtClean="0">
              <a:latin typeface="Calibri" panose="020F0502020204030204" pitchFamily="34" charset="0"/>
            </a:endParaRPr>
          </a:p>
          <a:p>
            <a:pPr marL="0" indent="0" algn="ctr">
              <a:buNone/>
            </a:pPr>
            <a:r>
              <a:rPr lang="es-AR" sz="3600" b="1" dirty="0" smtClean="0">
                <a:latin typeface="Calibri" panose="020F0502020204030204" pitchFamily="34" charset="0"/>
              </a:rPr>
              <a:t>2-Está llamado a asistir desde la escucha.</a:t>
            </a:r>
          </a:p>
          <a:p>
            <a:endParaRPr lang="es-AR" sz="3600" dirty="0">
              <a:latin typeface="Calibri" panose="020F0502020204030204" pitchFamily="34" charset="0"/>
            </a:endParaRPr>
          </a:p>
        </p:txBody>
      </p:sp>
    </p:spTree>
    <p:extLst>
      <p:ext uri="{BB962C8B-B14F-4D97-AF65-F5344CB8AC3E}">
        <p14:creationId xmlns:p14="http://schemas.microsoft.com/office/powerpoint/2010/main" val="394361410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Identidad</a:t>
            </a:r>
            <a:endParaRPr lang="es-AR" dirty="0"/>
          </a:p>
        </p:txBody>
      </p:sp>
      <p:sp>
        <p:nvSpPr>
          <p:cNvPr id="3" name="Marcador de contenido 2"/>
          <p:cNvSpPr>
            <a:spLocks noGrp="1"/>
          </p:cNvSpPr>
          <p:nvPr>
            <p:ph idx="1"/>
          </p:nvPr>
        </p:nvSpPr>
        <p:spPr/>
        <p:txBody>
          <a:bodyPr>
            <a:normAutofit/>
          </a:bodyPr>
          <a:lstStyle/>
          <a:p>
            <a:pPr marL="0" indent="0" algn="ctr">
              <a:buNone/>
            </a:pPr>
            <a:r>
              <a:rPr lang="es-AR" sz="3600" b="1" dirty="0" smtClean="0">
                <a:latin typeface="Calibri" panose="020F0502020204030204" pitchFamily="34" charset="0"/>
              </a:rPr>
              <a:t>3-Genera </a:t>
            </a:r>
            <a:r>
              <a:rPr lang="es-AR" sz="3600" b="1" dirty="0">
                <a:latin typeface="Calibri" panose="020F0502020204030204" pitchFamily="34" charset="0"/>
              </a:rPr>
              <a:t>su actividad desde una identidad diferente y complementaria a los otros efectores en el proceso</a:t>
            </a:r>
            <a:r>
              <a:rPr lang="es-AR" sz="3600" dirty="0">
                <a:latin typeface="Calibri" panose="020F0502020204030204" pitchFamily="34" charset="0"/>
              </a:rPr>
              <a:t>.</a:t>
            </a:r>
          </a:p>
          <a:p>
            <a:pPr marL="0" indent="0" algn="ctr">
              <a:buNone/>
            </a:pPr>
            <a:endParaRPr lang="es-AR" sz="3600" b="1" dirty="0" smtClean="0">
              <a:latin typeface="Calibri" panose="020F0502020204030204" pitchFamily="34" charset="0"/>
            </a:endParaRPr>
          </a:p>
          <a:p>
            <a:pPr marL="0" indent="0" algn="ctr">
              <a:buNone/>
            </a:pPr>
            <a:r>
              <a:rPr lang="es-AR" sz="3600" b="1" dirty="0" smtClean="0">
                <a:latin typeface="Calibri" panose="020F0502020204030204" pitchFamily="34" charset="0"/>
              </a:rPr>
              <a:t>4-Pensando técnicamente </a:t>
            </a:r>
            <a:r>
              <a:rPr lang="es-AR" sz="3600" b="1" dirty="0">
                <a:latin typeface="Calibri" panose="020F0502020204030204" pitchFamily="34" charset="0"/>
              </a:rPr>
              <a:t>sin la necesidad de poner un filtro </a:t>
            </a:r>
            <a:r>
              <a:rPr lang="es-AR" sz="3600" b="1" dirty="0" smtClean="0">
                <a:latin typeface="Calibri" panose="020F0502020204030204" pitchFamily="34" charset="0"/>
              </a:rPr>
              <a:t>adulto, o evitándolo</a:t>
            </a:r>
            <a:endParaRPr lang="es-AR" sz="3600" b="1" dirty="0">
              <a:latin typeface="Calibri" panose="020F0502020204030204" pitchFamily="34" charset="0"/>
            </a:endParaRPr>
          </a:p>
          <a:p>
            <a:pPr marL="0" indent="0">
              <a:buNone/>
            </a:pPr>
            <a:endParaRPr lang="es-AR" dirty="0"/>
          </a:p>
        </p:txBody>
      </p:sp>
    </p:spTree>
    <p:extLst>
      <p:ext uri="{BB962C8B-B14F-4D97-AF65-F5344CB8AC3E}">
        <p14:creationId xmlns:p14="http://schemas.microsoft.com/office/powerpoint/2010/main" val="272362213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Identidad</a:t>
            </a:r>
            <a:endParaRPr lang="es-AR" dirty="0"/>
          </a:p>
        </p:txBody>
      </p:sp>
      <p:sp>
        <p:nvSpPr>
          <p:cNvPr id="3" name="2 Marcador de contenido"/>
          <p:cNvSpPr>
            <a:spLocks noGrp="1"/>
          </p:cNvSpPr>
          <p:nvPr>
            <p:ph idx="1"/>
          </p:nvPr>
        </p:nvSpPr>
        <p:spPr/>
        <p:txBody>
          <a:bodyPr>
            <a:normAutofit lnSpcReduction="10000"/>
          </a:bodyPr>
          <a:lstStyle/>
          <a:p>
            <a:pPr algn="ctr">
              <a:buNone/>
            </a:pPr>
            <a:r>
              <a:rPr lang="es-ES" sz="3900" b="1" dirty="0" smtClean="0">
                <a:latin typeface="Calibri" panose="020F0502020204030204" pitchFamily="34" charset="0"/>
              </a:rPr>
              <a:t>5- Asistencia fundada en la escucha. No devenida de presunciones personales.</a:t>
            </a:r>
          </a:p>
          <a:p>
            <a:pPr algn="ctr">
              <a:buNone/>
            </a:pPr>
            <a:r>
              <a:rPr lang="es-ES" sz="3900" b="1" dirty="0" smtClean="0">
                <a:latin typeface="Calibri" panose="020F0502020204030204" pitchFamily="34" charset="0"/>
              </a:rPr>
              <a:t>6- Una </a:t>
            </a:r>
            <a:r>
              <a:rPr lang="es-ES" sz="3900" b="1" dirty="0">
                <a:latin typeface="Calibri" panose="020F0502020204030204" pitchFamily="34" charset="0"/>
              </a:rPr>
              <a:t>verdadera expansión de la </a:t>
            </a:r>
            <a:r>
              <a:rPr lang="es-ES" sz="3900" b="1" dirty="0" smtClean="0">
                <a:latin typeface="Calibri" panose="020F0502020204030204" pitchFamily="34" charset="0"/>
              </a:rPr>
              <a:t>subjetividad basada en la </a:t>
            </a:r>
            <a:r>
              <a:rPr lang="es-ES" sz="3900" b="1" u="sng" dirty="0" smtClean="0">
                <a:latin typeface="Calibri" panose="020F0502020204030204" pitchFamily="34" charset="0"/>
              </a:rPr>
              <a:t>tutela de acompañamiento</a:t>
            </a:r>
            <a:r>
              <a:rPr lang="es-ES" sz="3900" b="1" dirty="0" smtClean="0">
                <a:latin typeface="Calibri" panose="020F0502020204030204" pitchFamily="34" charset="0"/>
              </a:rPr>
              <a:t>. </a:t>
            </a:r>
          </a:p>
          <a:p>
            <a:pPr algn="ctr">
              <a:buNone/>
            </a:pPr>
            <a:r>
              <a:rPr lang="es-ES" sz="3900" b="1" dirty="0" smtClean="0">
                <a:latin typeface="Calibri" panose="020F0502020204030204" pitchFamily="34" charset="0"/>
              </a:rPr>
              <a:t>7- Evitando  </a:t>
            </a:r>
            <a:r>
              <a:rPr lang="es-ES" sz="3900" b="1" dirty="0">
                <a:latin typeface="Calibri" panose="020F0502020204030204" pitchFamily="34" charset="0"/>
              </a:rPr>
              <a:t>el “</a:t>
            </a:r>
            <a:r>
              <a:rPr lang="es-ES" sz="3900" b="1" dirty="0" err="1">
                <a:latin typeface="Calibri" panose="020F0502020204030204" pitchFamily="34" charset="0"/>
              </a:rPr>
              <a:t>adultocentrismo</a:t>
            </a:r>
            <a:r>
              <a:rPr lang="es-ES" sz="3900" b="1" dirty="0">
                <a:latin typeface="Calibri" panose="020F0502020204030204" pitchFamily="34" charset="0"/>
              </a:rPr>
              <a:t>”.</a:t>
            </a:r>
          </a:p>
          <a:p>
            <a:pPr algn="ctr">
              <a:buNone/>
            </a:pPr>
            <a:endParaRPr lang="es-ES" sz="4400" b="1" dirty="0" smtClean="0"/>
          </a:p>
          <a:p>
            <a:pPr algn="ctr">
              <a:buNone/>
            </a:pPr>
            <a:endParaRPr lang="es-ES" sz="4400" b="1" dirty="0"/>
          </a:p>
          <a:p>
            <a:endParaRPr lang="es-AR" sz="4400" b="1" dirty="0"/>
          </a:p>
        </p:txBody>
      </p:sp>
    </p:spTree>
    <p:extLst>
      <p:ext uri="{BB962C8B-B14F-4D97-AF65-F5344CB8AC3E}">
        <p14:creationId xmlns:p14="http://schemas.microsoft.com/office/powerpoint/2010/main" val="316575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AR" sz="2800" dirty="0" smtClean="0"/>
              <a:t>Abogado del Niño (Editorial Lajouane 2016)</a:t>
            </a:r>
            <a:endParaRPr lang="es-AR" sz="2800" dirty="0"/>
          </a:p>
        </p:txBody>
      </p:sp>
      <p:sp>
        <p:nvSpPr>
          <p:cNvPr id="3" name="Marcador de contenido 2"/>
          <p:cNvSpPr>
            <a:spLocks noGrp="1"/>
          </p:cNvSpPr>
          <p:nvPr>
            <p:ph idx="1"/>
          </p:nvPr>
        </p:nvSpPr>
        <p:spPr/>
        <p:txBody>
          <a:bodyPr>
            <a:normAutofit lnSpcReduction="10000"/>
          </a:bodyPr>
          <a:lstStyle/>
          <a:p>
            <a:pPr marL="0" indent="0" algn="just">
              <a:buNone/>
            </a:pPr>
            <a:r>
              <a:rPr lang="es-AR" sz="3200" b="1" i="1" dirty="0" smtClean="0">
                <a:latin typeface="Calibri" panose="020F0502020204030204" pitchFamily="34" charset="0"/>
              </a:rPr>
              <a:t>“En </a:t>
            </a:r>
            <a:r>
              <a:rPr lang="es-AR" sz="3200" b="1" i="1" dirty="0">
                <a:latin typeface="Calibri" panose="020F0502020204030204" pitchFamily="34" charset="0"/>
              </a:rPr>
              <a:t>esta historia </a:t>
            </a:r>
            <a:r>
              <a:rPr lang="es-AR" sz="3200" b="1" i="1" dirty="0" smtClean="0">
                <a:latin typeface="Calibri" panose="020F0502020204030204" pitchFamily="34" charset="0"/>
              </a:rPr>
              <a:t>pendular, </a:t>
            </a:r>
            <a:r>
              <a:rPr lang="es-AR" sz="3200" b="1" i="1" dirty="0">
                <a:latin typeface="Calibri" panose="020F0502020204030204" pitchFamily="34" charset="0"/>
              </a:rPr>
              <a:t>donde vamos de la imposición al </a:t>
            </a:r>
            <a:r>
              <a:rPr lang="es-AR" sz="3200" b="1" i="1" dirty="0" smtClean="0">
                <a:latin typeface="Calibri" panose="020F0502020204030204" pitchFamily="34" charset="0"/>
              </a:rPr>
              <a:t>abandono, </a:t>
            </a:r>
            <a:r>
              <a:rPr lang="es-AR" sz="3200" b="1" i="1" dirty="0">
                <a:latin typeface="Calibri" panose="020F0502020204030204" pitchFamily="34" charset="0"/>
              </a:rPr>
              <a:t>lo más difícil es la “tutela de </a:t>
            </a:r>
            <a:r>
              <a:rPr lang="es-AR" sz="3200" b="1" i="1" dirty="0" smtClean="0">
                <a:latin typeface="Calibri" panose="020F0502020204030204" pitchFamily="34" charset="0"/>
              </a:rPr>
              <a:t>acompañamiento”. Se </a:t>
            </a:r>
            <a:r>
              <a:rPr lang="es-AR" sz="3200" b="1" i="1" dirty="0">
                <a:latin typeface="Calibri" panose="020F0502020204030204" pitchFamily="34" charset="0"/>
              </a:rPr>
              <a:t>trata de ser tutor como una vara firme lo es en relación a la planta que crece </a:t>
            </a:r>
            <a:r>
              <a:rPr lang="es-AR" sz="3200" b="1" i="1" dirty="0" smtClean="0">
                <a:latin typeface="Calibri" panose="020F0502020204030204" pitchFamily="34" charset="0"/>
              </a:rPr>
              <a:t>tímidamente</a:t>
            </a:r>
            <a:r>
              <a:rPr lang="es-AR" sz="3200" b="1" i="1" dirty="0">
                <a:latin typeface="Calibri" panose="020F0502020204030204" pitchFamily="34" charset="0"/>
              </a:rPr>
              <a:t>. </a:t>
            </a:r>
            <a:r>
              <a:rPr lang="es-AR" sz="3200" b="1" i="1" dirty="0" smtClean="0">
                <a:latin typeface="Calibri" panose="020F0502020204030204" pitchFamily="34" charset="0"/>
              </a:rPr>
              <a:t>Junto </a:t>
            </a:r>
            <a:r>
              <a:rPr lang="es-AR" sz="3200" b="1" i="1" dirty="0">
                <a:latin typeface="Calibri" panose="020F0502020204030204" pitchFamily="34" charset="0"/>
              </a:rPr>
              <a:t>a la planta, no en su lugar. Con firmeza, no mimetizando su debilidad. Atados a penas en varios sitios. Acompañando, “dejando ser y </a:t>
            </a:r>
            <a:r>
              <a:rPr lang="es-AR" sz="3200" b="1" i="1" dirty="0" smtClean="0">
                <a:latin typeface="Calibri" panose="020F0502020204030204" pitchFamily="34" charset="0"/>
              </a:rPr>
              <a:t>ayudando</a:t>
            </a:r>
            <a:r>
              <a:rPr lang="es-ES" sz="3200" b="1" dirty="0" smtClean="0">
                <a:effectLst>
                  <a:outerShdw blurRad="38100" dist="38100" dir="2700000" algn="tl">
                    <a:srgbClr val="C0C0C0"/>
                  </a:outerShdw>
                </a:effectLst>
                <a:latin typeface="Calibri" pitchFamily="34" charset="0"/>
                <a:ea typeface="ＭＳ Ｐゴシック" pitchFamily="34" charset="-128"/>
              </a:rPr>
              <a:t> </a:t>
            </a:r>
            <a:r>
              <a:rPr lang="es-AR" sz="3200" b="1" i="1" dirty="0" smtClean="0">
                <a:latin typeface="Calibri" panose="020F0502020204030204" pitchFamily="34" charset="0"/>
              </a:rPr>
              <a:t>a </a:t>
            </a:r>
            <a:r>
              <a:rPr lang="es-AR" sz="3200" b="1" i="1" dirty="0">
                <a:latin typeface="Calibri" panose="020F0502020204030204" pitchFamily="34" charset="0"/>
              </a:rPr>
              <a:t>ser</a:t>
            </a:r>
            <a:r>
              <a:rPr lang="es-AR" sz="3200" b="1" i="1" dirty="0" smtClean="0"/>
              <a:t>”.</a:t>
            </a:r>
            <a:endParaRPr lang="es-AR" sz="3200" i="1" dirty="0"/>
          </a:p>
        </p:txBody>
      </p:sp>
    </p:spTree>
    <p:extLst>
      <p:ext uri="{BB962C8B-B14F-4D97-AF65-F5344CB8AC3E}">
        <p14:creationId xmlns:p14="http://schemas.microsoft.com/office/powerpoint/2010/main" val="2333419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4035" y="900545"/>
            <a:ext cx="6954983" cy="5334000"/>
          </a:xfrm>
          <a:prstGeom prst="rect">
            <a:avLst/>
          </a:prstGeom>
        </p:spPr>
      </p:pic>
    </p:spTree>
    <p:extLst>
      <p:ext uri="{BB962C8B-B14F-4D97-AF65-F5344CB8AC3E}">
        <p14:creationId xmlns:p14="http://schemas.microsoft.com/office/powerpoint/2010/main" val="336313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AR" sz="4000" dirty="0" smtClean="0"/>
              <a:t>Pero cuando cada uno de nosotros se hace niño en su corazón, se une a los que los son, y realiza el mayor ejército que se hubiera conocido y visto.</a:t>
            </a:r>
            <a:endParaRPr lang="es-AR" sz="4000" dirty="0"/>
          </a:p>
        </p:txBody>
      </p:sp>
      <p:sp>
        <p:nvSpPr>
          <p:cNvPr id="3" name="Subtítulo 2"/>
          <p:cNvSpPr>
            <a:spLocks noGrp="1"/>
          </p:cNvSpPr>
          <p:nvPr>
            <p:ph type="subTitle" idx="1"/>
          </p:nvPr>
        </p:nvSpPr>
        <p:spPr/>
        <p:txBody>
          <a:bodyPr>
            <a:normAutofit fontScale="92500"/>
          </a:bodyPr>
          <a:lstStyle/>
          <a:p>
            <a:r>
              <a:rPr lang="es-AR" sz="4000" dirty="0" smtClean="0"/>
              <a:t>carlosantonioromano@hotmail.com</a:t>
            </a:r>
            <a:endParaRPr lang="es-AR" sz="4000" dirty="0"/>
          </a:p>
        </p:txBody>
      </p:sp>
    </p:spTree>
    <p:extLst>
      <p:ext uri="{BB962C8B-B14F-4D97-AF65-F5344CB8AC3E}">
        <p14:creationId xmlns:p14="http://schemas.microsoft.com/office/powerpoint/2010/main" val="270484547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060165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a:bodyPr>
          <a:lstStyle/>
          <a:p>
            <a:pPr algn="ctr">
              <a:buNone/>
            </a:pPr>
            <a:endParaRPr lang="es-ES" sz="4800" b="1" dirty="0"/>
          </a:p>
          <a:p>
            <a:pPr algn="ctr">
              <a:buNone/>
            </a:pPr>
            <a:r>
              <a:rPr lang="es-ES" sz="4800" b="1" dirty="0"/>
              <a:t>DERECHO COMPARADO</a:t>
            </a:r>
            <a:endParaRPr lang="es-AR" sz="4800" b="1" dirty="0"/>
          </a:p>
        </p:txBody>
      </p:sp>
    </p:spTree>
    <p:extLst>
      <p:ext uri="{BB962C8B-B14F-4D97-AF65-F5344CB8AC3E}">
        <p14:creationId xmlns:p14="http://schemas.microsoft.com/office/powerpoint/2010/main" val="326728457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Derecho Comparado</a:t>
            </a:r>
            <a:endParaRPr lang="es-AR" b="1" dirty="0"/>
          </a:p>
        </p:txBody>
      </p:sp>
      <p:sp>
        <p:nvSpPr>
          <p:cNvPr id="3" name="2 Marcador de contenido"/>
          <p:cNvSpPr>
            <a:spLocks noGrp="1"/>
          </p:cNvSpPr>
          <p:nvPr>
            <p:ph idx="1"/>
          </p:nvPr>
        </p:nvSpPr>
        <p:spPr/>
        <p:txBody>
          <a:bodyPr>
            <a:normAutofit fontScale="92500" lnSpcReduction="10000"/>
          </a:bodyPr>
          <a:lstStyle/>
          <a:p>
            <a:pPr algn="ctr">
              <a:buNone/>
            </a:pPr>
            <a:r>
              <a:rPr lang="es-ES" sz="4000" b="1" dirty="0"/>
              <a:t>El Código del Niño  de Bolivia establece en su art.216 que “Se prestará asistencia gratuita e integral a todo niño, niña o adolescente que lo precise, por medio de la Defensoría de la Niñez y Adolescencia  o abogado de oficio”.</a:t>
            </a:r>
            <a:endParaRPr lang="es-AR" sz="4000" dirty="0"/>
          </a:p>
          <a:p>
            <a:endParaRPr lang="es-AR" dirty="0"/>
          </a:p>
        </p:txBody>
      </p:sp>
    </p:spTree>
    <p:extLst>
      <p:ext uri="{BB962C8B-B14F-4D97-AF65-F5344CB8AC3E}">
        <p14:creationId xmlns:p14="http://schemas.microsoft.com/office/powerpoint/2010/main" val="21688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sz="4900" b="1" dirty="0"/>
              <a:t/>
            </a:r>
            <a:br>
              <a:rPr lang="es-ES" sz="4900" b="1" dirty="0"/>
            </a:br>
            <a:r>
              <a:rPr lang="es-ES" b="1" dirty="0" smtClean="0"/>
              <a:t>Derecho Comparado</a:t>
            </a:r>
            <a:r>
              <a:rPr lang="es-AR" dirty="0" smtClean="0"/>
              <a:t/>
            </a:r>
            <a:br>
              <a:rPr lang="es-AR" dirty="0" smtClean="0"/>
            </a:br>
            <a:endParaRPr lang="es-AR" dirty="0"/>
          </a:p>
        </p:txBody>
      </p:sp>
      <p:sp>
        <p:nvSpPr>
          <p:cNvPr id="3" name="2 Marcador de contenido"/>
          <p:cNvSpPr>
            <a:spLocks noGrp="1"/>
          </p:cNvSpPr>
          <p:nvPr>
            <p:ph idx="1"/>
          </p:nvPr>
        </p:nvSpPr>
        <p:spPr/>
        <p:txBody>
          <a:bodyPr>
            <a:normAutofit lnSpcReduction="10000"/>
          </a:bodyPr>
          <a:lstStyle/>
          <a:p>
            <a:pPr algn="ctr">
              <a:buNone/>
            </a:pPr>
            <a:r>
              <a:rPr lang="es-ES" sz="4400" b="1" dirty="0"/>
              <a:t>New </a:t>
            </a:r>
            <a:r>
              <a:rPr lang="es-ES" sz="4400" b="1" dirty="0" err="1"/>
              <a:t>Zeland</a:t>
            </a:r>
            <a:endParaRPr lang="es-ES" sz="4400" b="1" dirty="0"/>
          </a:p>
          <a:p>
            <a:pPr algn="ctr">
              <a:buNone/>
            </a:pPr>
            <a:r>
              <a:rPr lang="es-ES" sz="4400" b="1" dirty="0"/>
              <a:t>El abogado del niño es designado por el Juez de Familia del grupo de abogados de esa Corte, en cuyo ámbito es funcionario.</a:t>
            </a:r>
            <a:endParaRPr lang="es-AR" sz="4400" dirty="0"/>
          </a:p>
        </p:txBody>
      </p:sp>
    </p:spTree>
    <p:extLst>
      <p:ext uri="{BB962C8B-B14F-4D97-AF65-F5344CB8AC3E}">
        <p14:creationId xmlns:p14="http://schemas.microsoft.com/office/powerpoint/2010/main" val="3911443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Derecho Comparado</a:t>
            </a:r>
            <a:endParaRPr lang="es-AR" dirty="0"/>
          </a:p>
        </p:txBody>
      </p:sp>
      <p:sp>
        <p:nvSpPr>
          <p:cNvPr id="3" name="2 Marcador de contenido"/>
          <p:cNvSpPr>
            <a:spLocks noGrp="1"/>
          </p:cNvSpPr>
          <p:nvPr>
            <p:ph idx="1"/>
          </p:nvPr>
        </p:nvSpPr>
        <p:spPr/>
        <p:txBody>
          <a:bodyPr>
            <a:normAutofit fontScale="70000" lnSpcReduction="20000"/>
          </a:bodyPr>
          <a:lstStyle/>
          <a:p>
            <a:pPr algn="ctr">
              <a:buNone/>
            </a:pPr>
            <a:r>
              <a:rPr lang="es-ES_tradnl" sz="4000" b="1" dirty="0"/>
              <a:t>   En Francia el niño puede designar su abogado, según lo disponen los artículos 338-7 y 338-9 del NCPC.</a:t>
            </a:r>
            <a:r>
              <a:rPr lang="es-AR" sz="4000" dirty="0"/>
              <a:t> </a:t>
            </a:r>
            <a:r>
              <a:rPr lang="es-AR" sz="4000" b="1" dirty="0"/>
              <a:t>La Ley </a:t>
            </a:r>
            <a:r>
              <a:rPr lang="es-AR" sz="4000" b="1" dirty="0" err="1"/>
              <a:t>Dorlhac</a:t>
            </a:r>
            <a:r>
              <a:rPr lang="es-AR" sz="4000" b="1" dirty="0"/>
              <a:t>, del 10/7/1989 referida a la prevención de malos tratos a los niños, prevé para el niño víctima de violencia un administrador ad hoc y un abogado personal que actúa en jurisdicción penal</a:t>
            </a:r>
            <a:r>
              <a:rPr lang="es-ES_tradnl" sz="4000" b="1" dirty="0"/>
              <a:t> </a:t>
            </a:r>
          </a:p>
          <a:p>
            <a:pPr algn="ctr">
              <a:buNone/>
            </a:pPr>
            <a:r>
              <a:rPr lang="es-ES_tradnl" sz="4000" b="1" dirty="0"/>
              <a:t>La remuneración del abogado es realizada por el propio gobierno.</a:t>
            </a:r>
            <a:endParaRPr lang="es-AR" sz="4000" dirty="0"/>
          </a:p>
          <a:p>
            <a:pPr algn="ctr"/>
            <a:endParaRPr lang="es-AR" sz="3600" dirty="0"/>
          </a:p>
        </p:txBody>
      </p:sp>
    </p:spTree>
    <p:extLst>
      <p:ext uri="{BB962C8B-B14F-4D97-AF65-F5344CB8AC3E}">
        <p14:creationId xmlns:p14="http://schemas.microsoft.com/office/powerpoint/2010/main" val="36633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AR" sz="3200" b="1" dirty="0"/>
              <a:t>DERECHO COMPARADO</a:t>
            </a:r>
          </a:p>
        </p:txBody>
      </p:sp>
      <p:sp>
        <p:nvSpPr>
          <p:cNvPr id="3" name="Marcador de contenido 2"/>
          <p:cNvSpPr>
            <a:spLocks noGrp="1"/>
          </p:cNvSpPr>
          <p:nvPr>
            <p:ph idx="1"/>
          </p:nvPr>
        </p:nvSpPr>
        <p:spPr/>
        <p:txBody>
          <a:bodyPr>
            <a:noAutofit/>
          </a:bodyPr>
          <a:lstStyle/>
          <a:p>
            <a:pPr marL="0" indent="0" algn="ctr">
              <a:buNone/>
            </a:pPr>
            <a:r>
              <a:rPr lang="es-AR" sz="2800" b="1" dirty="0"/>
              <a:t>En Alemania </a:t>
            </a:r>
            <a:r>
              <a:rPr lang="es-AR" sz="2800" b="1" dirty="0" smtClean="0"/>
              <a:t>funciona como tal el </a:t>
            </a:r>
            <a:r>
              <a:rPr lang="es-AR" sz="2800" b="1" dirty="0"/>
              <a:t>representante de la Oficina de la Juventud, a pedido del juez, mediante informe. </a:t>
            </a:r>
          </a:p>
          <a:p>
            <a:pPr marL="0" indent="0" algn="ctr">
              <a:buNone/>
            </a:pPr>
            <a:r>
              <a:rPr lang="es-AR" sz="2800" b="1" dirty="0"/>
              <a:t>En Italia, cuando los intereses del niño se encuentran en oposición a los de sus representantes legales, la ley prevé la designación de un curador especial. El juez puede admitir la designación de un curador especial que represente al hijo aun si no existe conflicto acerca de la atribución de la guarda. </a:t>
            </a:r>
          </a:p>
        </p:txBody>
      </p:sp>
    </p:spTree>
    <p:extLst>
      <p:ext uri="{BB962C8B-B14F-4D97-AF65-F5344CB8AC3E}">
        <p14:creationId xmlns:p14="http://schemas.microsoft.com/office/powerpoint/2010/main" val="73279696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normAutofit/>
          </a:bodyPr>
          <a:lstStyle/>
          <a:p>
            <a:pPr marL="0" indent="0" algn="ctr">
              <a:buNone/>
            </a:pPr>
            <a:r>
              <a:rPr lang="es-AR" sz="3200" b="1" dirty="0"/>
              <a:t>En Gran Bretaña, en las cuestiones atinentes a la guarda en el marco de un proceso de divorcio, el juez se encuentra facultado para nombrar un guardián ad </a:t>
            </a:r>
            <a:r>
              <a:rPr lang="es-AR" sz="3200" b="1" dirty="0" err="1"/>
              <a:t>litem</a:t>
            </a:r>
            <a:r>
              <a:rPr lang="es-AR" sz="3200" b="1" dirty="0"/>
              <a:t>, que producirá informes para determinar cuál es el mejor interés del niño. </a:t>
            </a:r>
          </a:p>
        </p:txBody>
      </p:sp>
    </p:spTree>
    <p:extLst>
      <p:ext uri="{BB962C8B-B14F-4D97-AF65-F5344CB8AC3E}">
        <p14:creationId xmlns:p14="http://schemas.microsoft.com/office/powerpoint/2010/main" val="787068413"/>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Derecho Comparado</a:t>
            </a:r>
            <a:endParaRPr lang="es-AR" dirty="0"/>
          </a:p>
        </p:txBody>
      </p:sp>
      <p:sp>
        <p:nvSpPr>
          <p:cNvPr id="3" name="2 Marcador de contenido"/>
          <p:cNvSpPr>
            <a:spLocks noGrp="1"/>
          </p:cNvSpPr>
          <p:nvPr>
            <p:ph idx="1"/>
          </p:nvPr>
        </p:nvSpPr>
        <p:spPr/>
        <p:txBody>
          <a:bodyPr>
            <a:normAutofit lnSpcReduction="10000"/>
          </a:bodyPr>
          <a:lstStyle/>
          <a:p>
            <a:pPr algn="ctr">
              <a:buNone/>
            </a:pPr>
            <a:r>
              <a:rPr lang="es-ES" sz="3600" b="1" dirty="0"/>
              <a:t>En </a:t>
            </a:r>
            <a:r>
              <a:rPr lang="es-ES" sz="3600" b="1" dirty="0" err="1"/>
              <a:t>State</a:t>
            </a:r>
            <a:r>
              <a:rPr lang="es-ES" sz="3600" b="1" dirty="0"/>
              <a:t> Of </a:t>
            </a:r>
            <a:r>
              <a:rPr lang="es-ES" sz="3600" b="1" dirty="0" err="1"/>
              <a:t>Mitchigan</a:t>
            </a:r>
            <a:r>
              <a:rPr lang="es-ES" sz="3600" b="1" dirty="0"/>
              <a:t>  (“</a:t>
            </a:r>
            <a:r>
              <a:rPr lang="es-ES" sz="3600" b="1" dirty="0" err="1"/>
              <a:t>Lawyer</a:t>
            </a:r>
            <a:r>
              <a:rPr lang="es-ES" sz="3600" b="1" dirty="0"/>
              <a:t> </a:t>
            </a:r>
            <a:r>
              <a:rPr lang="es-ES" sz="3600" b="1" dirty="0" err="1"/>
              <a:t>Guardian</a:t>
            </a:r>
            <a:r>
              <a:rPr lang="es-ES" sz="3600" b="1" dirty="0"/>
              <a:t> Ad </a:t>
            </a:r>
            <a:r>
              <a:rPr lang="es-ES" sz="3600" b="1" dirty="0" err="1"/>
              <a:t>Litem</a:t>
            </a:r>
            <a:r>
              <a:rPr lang="es-ES" sz="3600" b="1" dirty="0"/>
              <a:t>” ) además de las características que se repiten en los demás casos de estudio </a:t>
            </a:r>
            <a:r>
              <a:rPr lang="es-ES" sz="3600" b="1" u="sng" dirty="0"/>
              <a:t>aparece como relevante la actuación con posterioridad a la culminación del proceso (monitorea)</a:t>
            </a:r>
            <a:r>
              <a:rPr lang="es-ES" sz="3600" b="1" dirty="0"/>
              <a:t>.</a:t>
            </a:r>
            <a:endParaRPr lang="es-AR" sz="3600" dirty="0"/>
          </a:p>
        </p:txBody>
      </p:sp>
    </p:spTree>
    <p:extLst>
      <p:ext uri="{BB962C8B-B14F-4D97-AF65-F5344CB8AC3E}">
        <p14:creationId xmlns:p14="http://schemas.microsoft.com/office/powerpoint/2010/main" val="603545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Legislación Nacional</a:t>
            </a:r>
            <a:endParaRPr lang="es-AR" dirty="0"/>
          </a:p>
        </p:txBody>
      </p:sp>
      <p:sp>
        <p:nvSpPr>
          <p:cNvPr id="3" name="Marcador de contenido 2"/>
          <p:cNvSpPr>
            <a:spLocks noGrp="1"/>
          </p:cNvSpPr>
          <p:nvPr>
            <p:ph idx="1"/>
          </p:nvPr>
        </p:nvSpPr>
        <p:spPr/>
        <p:txBody>
          <a:bodyPr>
            <a:normAutofit/>
          </a:bodyPr>
          <a:lstStyle/>
          <a:p>
            <a:pPr marL="0" indent="0" algn="ctr">
              <a:buNone/>
            </a:pPr>
            <a:endParaRPr lang="es-AR" sz="3200" dirty="0" smtClean="0"/>
          </a:p>
          <a:p>
            <a:pPr marL="0" indent="0" algn="ctr">
              <a:buNone/>
            </a:pPr>
            <a:endParaRPr lang="es-AR" sz="3200" dirty="0"/>
          </a:p>
          <a:p>
            <a:pPr marL="0" indent="0" algn="ctr">
              <a:buNone/>
            </a:pPr>
            <a:r>
              <a:rPr lang="es-AR" sz="3200" dirty="0" smtClean="0"/>
              <a:t>Diferentes experiencias</a:t>
            </a:r>
            <a:endParaRPr lang="es-AR" sz="3200" dirty="0"/>
          </a:p>
        </p:txBody>
      </p:sp>
    </p:spTree>
    <p:extLst>
      <p:ext uri="{BB962C8B-B14F-4D97-AF65-F5344CB8AC3E}">
        <p14:creationId xmlns:p14="http://schemas.microsoft.com/office/powerpoint/2010/main" val="218719403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2"/>
          <p:cNvSpPr>
            <a:spLocks noGrp="1" noChangeArrowheads="1"/>
          </p:cNvSpPr>
          <p:nvPr>
            <p:ph type="title"/>
          </p:nvPr>
        </p:nvSpPr>
        <p:spPr>
          <a:xfrm>
            <a:off x="1981200" y="329479"/>
            <a:ext cx="8229600" cy="1428750"/>
          </a:xfrm>
        </p:spPr>
        <p:txBody>
          <a:bodyPr/>
          <a:lstStyle/>
          <a:p>
            <a:pPr eaLnBrk="1" hangingPunct="1"/>
            <a:r>
              <a:rPr lang="es-ES" altLang="es-AR" sz="3600" b="1"/>
              <a:t>Ciudad de Buenos Aires</a:t>
            </a:r>
            <a:endParaRPr lang="es-ES" altLang="es-AR" sz="3600"/>
          </a:p>
        </p:txBody>
      </p:sp>
      <p:sp>
        <p:nvSpPr>
          <p:cNvPr id="78852" name="Rectangle 3"/>
          <p:cNvSpPr>
            <a:spLocks noGrp="1" noChangeArrowheads="1"/>
          </p:cNvSpPr>
          <p:nvPr>
            <p:ph idx="1"/>
          </p:nvPr>
        </p:nvSpPr>
        <p:spPr>
          <a:xfrm>
            <a:off x="1981200" y="2715491"/>
            <a:ext cx="8218488" cy="3809134"/>
          </a:xfrm>
        </p:spPr>
        <p:txBody>
          <a:bodyPr>
            <a:normAutofit fontScale="92500" lnSpcReduction="20000"/>
          </a:bodyPr>
          <a:lstStyle/>
          <a:p>
            <a:pPr marL="0" indent="0" algn="just" eaLnBrk="1" hangingPunct="1">
              <a:buNone/>
            </a:pPr>
            <a:r>
              <a:rPr lang="es-ES" altLang="es-AR" sz="3000" b="1" dirty="0">
                <a:latin typeface="Calibri" panose="020F0502020204030204" pitchFamily="34" charset="0"/>
              </a:rPr>
              <a:t>Se creó  un equipo de "abogado del niño", que patrocinarán en forma gratuita a todos los chicos y adolescentes que requieran asesoramiento legal especialmente a quienes estén internados por causas de salud mental o que se encuentren institucionalizados. </a:t>
            </a:r>
          </a:p>
          <a:p>
            <a:pPr marL="0" indent="0" algn="just" eaLnBrk="1" hangingPunct="1">
              <a:buNone/>
            </a:pPr>
            <a:endParaRPr lang="es-ES" altLang="es-AR" sz="3000" b="1" dirty="0" smtClean="0">
              <a:latin typeface="Calibri" panose="020F0502020204030204" pitchFamily="34" charset="0"/>
            </a:endParaRPr>
          </a:p>
          <a:p>
            <a:pPr marL="0" indent="0" algn="just" eaLnBrk="1" hangingPunct="1">
              <a:buNone/>
            </a:pPr>
            <a:r>
              <a:rPr lang="es-ES" altLang="es-AR" sz="3000" b="1" dirty="0" smtClean="0">
                <a:latin typeface="Calibri" panose="020F0502020204030204" pitchFamily="34" charset="0"/>
              </a:rPr>
              <a:t>Depende </a:t>
            </a:r>
            <a:r>
              <a:rPr lang="es-ES" altLang="es-AR" sz="3000" b="1" dirty="0">
                <a:latin typeface="Calibri" panose="020F0502020204030204" pitchFamily="34" charset="0"/>
              </a:rPr>
              <a:t>del Ministerio Público Tutelar.</a:t>
            </a:r>
          </a:p>
          <a:p>
            <a:pPr eaLnBrk="1" hangingPunct="1">
              <a:buFont typeface="Wingdings 2" charset="2"/>
              <a:buNone/>
            </a:pPr>
            <a:r>
              <a:rPr lang="es-ES" altLang="es-AR" dirty="0"/>
              <a:t>	</a:t>
            </a:r>
          </a:p>
          <a:p>
            <a:pPr eaLnBrk="1" hangingPunct="1">
              <a:lnSpc>
                <a:spcPct val="90000"/>
              </a:lnSpc>
              <a:buFont typeface="Wingdings 2" charset="2"/>
              <a:buNone/>
            </a:pPr>
            <a:r>
              <a:rPr lang="es-ES" altLang="es-AR" dirty="0"/>
              <a:t>	</a:t>
            </a:r>
          </a:p>
        </p:txBody>
      </p:sp>
      <p:sp>
        <p:nvSpPr>
          <p:cNvPr id="5" name="17 Marcador de número de diapositiva"/>
          <p:cNvSpPr>
            <a:spLocks noGrp="1"/>
          </p:cNvSpPr>
          <p:nvPr>
            <p:ph type="sldNum" sz="quarter" idx="12"/>
          </p:nvPr>
        </p:nvSpPr>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0225012-AC72-2D41-895B-29B4D09F885B}" type="slidenum">
              <a:rPr lang="es-ES" altLang="es-ES_tradnl">
                <a:solidFill>
                  <a:srgbClr val="045C75"/>
                </a:solidFill>
              </a:rPr>
              <a:pPr eaLnBrk="1" hangingPunct="1"/>
              <a:t>92</a:t>
            </a:fld>
            <a:endParaRPr lang="es-ES" altLang="es-ES_tradnl">
              <a:solidFill>
                <a:srgbClr val="045C75"/>
              </a:solidFill>
            </a:endParaRPr>
          </a:p>
        </p:txBody>
      </p:sp>
      <p:sp>
        <p:nvSpPr>
          <p:cNvPr id="6" name="5 Marcador de número de diapositiva"/>
          <p:cNvSpPr txBox="1">
            <a:spLocks noGrp="1"/>
          </p:cNvSpPr>
          <p:nvPr/>
        </p:nvSpPr>
        <p:spPr>
          <a:xfrm>
            <a:off x="9448800" y="6356351"/>
            <a:ext cx="762000" cy="365125"/>
          </a:xfrm>
          <a:prstGeom prst="rect">
            <a:avLst/>
          </a:prstGeom>
          <a:noFill/>
        </p:spPr>
        <p:txBody>
          <a:bodyPr lIns="0" tIns="0" rIns="0" bIns="0"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2AF66DDD-5E4F-1648-96BC-97E0EA1319D9}" type="slidenum">
              <a:rPr lang="es-ES" altLang="es-ES_tradnl" sz="1200">
                <a:solidFill>
                  <a:srgbClr val="045C75"/>
                </a:solidFill>
              </a:rPr>
              <a:pPr algn="r" eaLnBrk="1" hangingPunct="1"/>
              <a:t>92</a:t>
            </a:fld>
            <a:endParaRPr lang="es-ES" altLang="es-ES_tradnl" sz="1200">
              <a:solidFill>
                <a:srgbClr val="045C75"/>
              </a:solidFill>
            </a:endParaRPr>
          </a:p>
        </p:txBody>
      </p:sp>
    </p:spTree>
    <p:extLst>
      <p:ext uri="{BB962C8B-B14F-4D97-AF65-F5344CB8AC3E}">
        <p14:creationId xmlns:p14="http://schemas.microsoft.com/office/powerpoint/2010/main" val="250904652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2"/>
          <p:cNvSpPr>
            <a:spLocks noGrp="1"/>
          </p:cNvSpPr>
          <p:nvPr>
            <p:ph idx="1"/>
          </p:nvPr>
        </p:nvSpPr>
        <p:spPr>
          <a:xfrm>
            <a:off x="1981200" y="620714"/>
            <a:ext cx="8229600" cy="5703887"/>
          </a:xfrm>
        </p:spPr>
        <p:txBody>
          <a:bodyPr>
            <a:normAutofit/>
          </a:bodyPr>
          <a:lstStyle/>
          <a:p>
            <a:pPr marL="0" indent="0">
              <a:buNone/>
            </a:pPr>
            <a:r>
              <a:rPr lang="es-ES" altLang="es-AR" sz="2800" b="1" dirty="0" smtClean="0">
                <a:solidFill>
                  <a:schemeClr val="tx2"/>
                </a:solidFill>
              </a:rPr>
              <a:t>CABA: </a:t>
            </a:r>
            <a:r>
              <a:rPr lang="es-ES" altLang="es-AR" sz="2800" b="1" dirty="0">
                <a:solidFill>
                  <a:schemeClr val="tx2"/>
                </a:solidFill>
              </a:rPr>
              <a:t>CPACF. Registro de Abogados. </a:t>
            </a:r>
          </a:p>
          <a:p>
            <a:pPr marL="495300" indent="-495300">
              <a:buNone/>
            </a:pPr>
            <a:endParaRPr lang="es-ES" altLang="es-AR" sz="2800" b="1" dirty="0">
              <a:solidFill>
                <a:schemeClr val="tx2"/>
              </a:solidFill>
            </a:endParaRPr>
          </a:p>
          <a:p>
            <a:pPr marL="495300" indent="-495300"/>
            <a:endParaRPr lang="es-ES" altLang="es-AR" sz="3200" b="1" dirty="0">
              <a:latin typeface="Calibri" panose="020F0502020204030204" pitchFamily="34" charset="0"/>
            </a:endParaRPr>
          </a:p>
          <a:p>
            <a:pPr marL="0" indent="0" algn="just">
              <a:buNone/>
            </a:pPr>
            <a:r>
              <a:rPr lang="es-ES" altLang="es-AR" sz="3200" b="1" dirty="0">
                <a:latin typeface="Calibri" panose="020F0502020204030204" pitchFamily="34" charset="0"/>
              </a:rPr>
              <a:t>El Registro de Abogados para la defensa legal en el área civil y/o penal de los niños y adolescentes, fue creado a fines de 2007 en el Colegio Público de Abogados de la Capital Federal. </a:t>
            </a:r>
          </a:p>
          <a:p>
            <a:pPr marL="0" indent="0" algn="just">
              <a:buNone/>
            </a:pPr>
            <a:r>
              <a:rPr lang="es-ES" altLang="es-AR" sz="3200" b="1" dirty="0">
                <a:latin typeface="Calibri" panose="020F0502020204030204" pitchFamily="34" charset="0"/>
              </a:rPr>
              <a:t>Esta actividad se ejerce pro-bono. </a:t>
            </a:r>
          </a:p>
          <a:p>
            <a:pPr marL="0" indent="0" algn="just">
              <a:buNone/>
            </a:pPr>
            <a:endParaRPr lang="es-ES" altLang="es-AR" sz="2200" dirty="0"/>
          </a:p>
          <a:p>
            <a:pPr marL="495300" indent="-495300"/>
            <a:endParaRPr lang="es-ES" altLang="es-AR" sz="2200" dirty="0"/>
          </a:p>
        </p:txBody>
      </p:sp>
      <p:sp>
        <p:nvSpPr>
          <p:cNvPr id="3" name="17 Marcador de número de diapositiva"/>
          <p:cNvSpPr>
            <a:spLocks noGrp="1"/>
          </p:cNvSpPr>
          <p:nvPr>
            <p:ph type="sldNum" sz="quarter" idx="12"/>
          </p:nvPr>
        </p:nvSpPr>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CFF14D3-0857-7E4F-A1BD-C0FFDBFCE898}" type="slidenum">
              <a:rPr lang="es-ES" altLang="es-ES_tradnl">
                <a:solidFill>
                  <a:srgbClr val="045C75"/>
                </a:solidFill>
              </a:rPr>
              <a:pPr eaLnBrk="1" hangingPunct="1"/>
              <a:t>93</a:t>
            </a:fld>
            <a:endParaRPr lang="es-ES" altLang="es-ES_tradnl">
              <a:solidFill>
                <a:srgbClr val="045C75"/>
              </a:solidFill>
            </a:endParaRPr>
          </a:p>
        </p:txBody>
      </p:sp>
    </p:spTree>
    <p:extLst>
      <p:ext uri="{BB962C8B-B14F-4D97-AF65-F5344CB8AC3E}">
        <p14:creationId xmlns:p14="http://schemas.microsoft.com/office/powerpoint/2010/main" val="341005285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2"/>
          <p:cNvSpPr>
            <a:spLocks noGrp="1"/>
          </p:cNvSpPr>
          <p:nvPr>
            <p:ph type="title"/>
          </p:nvPr>
        </p:nvSpPr>
        <p:spPr>
          <a:xfrm>
            <a:off x="2166939" y="214313"/>
            <a:ext cx="8218487" cy="1071562"/>
          </a:xfrm>
        </p:spPr>
        <p:txBody>
          <a:bodyPr rtlCol="0">
            <a:normAutofit/>
          </a:bodyPr>
          <a:lstStyle/>
          <a:p>
            <a:pPr>
              <a:defRPr/>
            </a:pPr>
            <a:r>
              <a:rPr lang="es-ES" altLang="es-AR" sz="4000" b="1" dirty="0">
                <a:solidFill>
                  <a:schemeClr val="tx1">
                    <a:lumMod val="85000"/>
                    <a:lumOff val="15000"/>
                  </a:schemeClr>
                </a:solidFill>
                <a:latin typeface="+mn-lt"/>
              </a:rPr>
              <a:t>Corrientes</a:t>
            </a:r>
          </a:p>
        </p:txBody>
      </p:sp>
      <p:sp>
        <p:nvSpPr>
          <p:cNvPr id="107522" name="Rectangle 3"/>
          <p:cNvSpPr>
            <a:spLocks noGrp="1"/>
          </p:cNvSpPr>
          <p:nvPr>
            <p:ph idx="1"/>
          </p:nvPr>
        </p:nvSpPr>
        <p:spPr>
          <a:xfrm>
            <a:off x="1992313" y="1571194"/>
            <a:ext cx="8424862" cy="4695825"/>
          </a:xfrm>
        </p:spPr>
        <p:txBody>
          <a:bodyPr>
            <a:normAutofit/>
          </a:bodyPr>
          <a:lstStyle/>
          <a:p>
            <a:pPr marL="0" indent="0" algn="just" eaLnBrk="1" hangingPunct="1">
              <a:buNone/>
            </a:pPr>
            <a:r>
              <a:rPr lang="es-ES" altLang="es-AR" sz="2400" b="1" dirty="0">
                <a:latin typeface="Calibri" panose="020F0502020204030204" pitchFamily="34" charset="0"/>
              </a:rPr>
              <a:t>Donde esta figura está en el artículo 41 de la actual </a:t>
            </a:r>
            <a:r>
              <a:rPr lang="es-ES" altLang="es-AR" sz="2400" b="1" u="sng" dirty="0">
                <a:latin typeface="Calibri" panose="020F0502020204030204" pitchFamily="34" charset="0"/>
              </a:rPr>
              <a:t>Constitución Provincial reformada en 2007.</a:t>
            </a:r>
          </a:p>
          <a:p>
            <a:pPr algn="just" eaLnBrk="1" hangingPunct="1"/>
            <a:r>
              <a:rPr lang="es-ES" altLang="es-AR" sz="2400" b="1" dirty="0">
                <a:latin typeface="Calibri" panose="020F0502020204030204" pitchFamily="34" charset="0"/>
              </a:rPr>
              <a:t>“El Estado asegura a los niños, niñas y adolescentes en cualquier procedimiento judicial o administrativo que los afecte los siguientes derechos y garantías: a ser oídos por la autoridad competente, a que su opinión sea tomada en cuenta al momento de arribar a una decisión que los afecte y a ser asistido por un letrado preferentemente especializado en niñez y adolescencia desde el inicio del procedimiento administrativo que los incluya. Si carecieren de recursos económicos el Estado deberá asignarles de oficio un letrado que los patrocine”. </a:t>
            </a:r>
          </a:p>
        </p:txBody>
      </p:sp>
      <p:sp>
        <p:nvSpPr>
          <p:cNvPr id="107523" name="17 Marcador de número de diapositiva"/>
          <p:cNvSpPr>
            <a:spLocks noGrp="1"/>
          </p:cNvSpPr>
          <p:nvPr>
            <p:ph type="sldNum" sz="quarter" idx="12"/>
          </p:nvPr>
        </p:nvSpPr>
        <p:spPr>
          <a:noFill/>
          <a:ln>
            <a:miter lim="800000"/>
            <a:headEnd/>
            <a:tailEnd/>
          </a:ln>
        </p:spPr>
        <p:txBody>
          <a:bodyPr wrap="square" numCol="1" anchorCtr="0" compatLnSpc="1">
            <a:prstTxWarp prst="textNoShape">
              <a:avLst/>
            </a:prstTxWarp>
          </a:bodyPr>
          <a:lstStyle/>
          <a:p>
            <a:fld id="{80BD4733-8F7C-45FF-A435-7FBCC71F9341}" type="slidenum">
              <a:rPr lang="es-ES" altLang="es-ES_tradnl" smtClean="0">
                <a:solidFill>
                  <a:srgbClr val="045C75"/>
                </a:solidFill>
                <a:cs typeface="Arial" charset="0"/>
              </a:rPr>
              <a:pPr/>
              <a:t>94</a:t>
            </a:fld>
            <a:endParaRPr lang="es-ES" altLang="es-ES_tradnl" smtClean="0">
              <a:solidFill>
                <a:srgbClr val="045C75"/>
              </a:solidFill>
              <a:cs typeface="Arial" charset="0"/>
            </a:endParaRPr>
          </a:p>
        </p:txBody>
      </p:sp>
    </p:spTree>
    <p:extLst>
      <p:ext uri="{BB962C8B-B14F-4D97-AF65-F5344CB8AC3E}">
        <p14:creationId xmlns:p14="http://schemas.microsoft.com/office/powerpoint/2010/main" val="378253804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3"/>
          <p:cNvSpPr>
            <a:spLocks noGrp="1"/>
          </p:cNvSpPr>
          <p:nvPr>
            <p:ph idx="1"/>
          </p:nvPr>
        </p:nvSpPr>
        <p:spPr>
          <a:xfrm>
            <a:off x="1919288" y="692150"/>
            <a:ext cx="8291512" cy="5632450"/>
          </a:xfrm>
        </p:spPr>
        <p:txBody>
          <a:bodyPr>
            <a:noAutofit/>
          </a:bodyPr>
          <a:lstStyle/>
          <a:p>
            <a:pPr marL="0" indent="0" algn="just" eaLnBrk="1" hangingPunct="1">
              <a:lnSpc>
                <a:spcPct val="90000"/>
              </a:lnSpc>
              <a:buNone/>
            </a:pPr>
            <a:r>
              <a:rPr lang="es-ES" altLang="es-AR" sz="2400" b="1" dirty="0">
                <a:solidFill>
                  <a:schemeClr val="tx2"/>
                </a:solidFill>
                <a:latin typeface="Calibri" panose="020F0502020204030204" pitchFamily="34" charset="0"/>
              </a:rPr>
              <a:t>SANTA CRUZ</a:t>
            </a:r>
            <a:r>
              <a:rPr lang="es-ES" altLang="es-AR" sz="2400" b="1" dirty="0" smtClean="0">
                <a:solidFill>
                  <a:schemeClr val="tx2"/>
                </a:solidFill>
                <a:latin typeface="Calibri" panose="020F0502020204030204" pitchFamily="34" charset="0"/>
              </a:rPr>
              <a:t> </a:t>
            </a:r>
            <a:r>
              <a:rPr lang="es-ES" altLang="es-AR" sz="2400" b="1" u="sng" dirty="0" smtClean="0">
                <a:solidFill>
                  <a:schemeClr val="tx2"/>
                </a:solidFill>
                <a:latin typeface="Calibri" panose="020F0502020204030204" pitchFamily="34" charset="0"/>
              </a:rPr>
              <a:t>Ley provincial 3.062 /2009</a:t>
            </a:r>
          </a:p>
          <a:p>
            <a:pPr algn="just" eaLnBrk="1" hangingPunct="1">
              <a:lnSpc>
                <a:spcPct val="90000"/>
              </a:lnSpc>
              <a:buFont typeface="Wingdings 2" pitchFamily="18" charset="2"/>
              <a:buNone/>
            </a:pPr>
            <a:endParaRPr lang="es-ES" altLang="es-AR" sz="2400" b="1" dirty="0" smtClean="0">
              <a:solidFill>
                <a:schemeClr val="tx2"/>
              </a:solidFill>
              <a:latin typeface="Calibri" panose="020F0502020204030204" pitchFamily="34" charset="0"/>
            </a:endParaRPr>
          </a:p>
          <a:p>
            <a:pPr algn="just" eaLnBrk="1" hangingPunct="1">
              <a:lnSpc>
                <a:spcPct val="90000"/>
              </a:lnSpc>
            </a:pPr>
            <a:r>
              <a:rPr lang="es-ES" altLang="es-AR" sz="2400" b="1" dirty="0" smtClean="0">
                <a:latin typeface="Calibri" panose="020F0502020204030204" pitchFamily="34" charset="0"/>
              </a:rPr>
              <a:t>Crea un Registro de Abogados </a:t>
            </a:r>
            <a:r>
              <a:rPr lang="es-ES" altLang="es-AR" sz="2400" b="1" dirty="0" err="1" smtClean="0">
                <a:latin typeface="Calibri" panose="020F0502020204030204" pitchFamily="34" charset="0"/>
              </a:rPr>
              <a:t>Patrocinantes</a:t>
            </a:r>
            <a:r>
              <a:rPr lang="es-ES" altLang="es-AR" sz="2400" b="1" dirty="0" smtClean="0">
                <a:latin typeface="Calibri" panose="020F0502020204030204" pitchFamily="34" charset="0"/>
              </a:rPr>
              <a:t> de niños en jurisdicción del Tribunal Superior de Justicia, dejando los honorarios a cargo de los progenitores. </a:t>
            </a:r>
          </a:p>
          <a:p>
            <a:pPr algn="just" eaLnBrk="1" hangingPunct="1">
              <a:lnSpc>
                <a:spcPct val="90000"/>
              </a:lnSpc>
              <a:buFont typeface="Wingdings 2" pitchFamily="18" charset="2"/>
              <a:buNone/>
            </a:pPr>
            <a:endParaRPr lang="es-ES" altLang="es-AR" sz="2400" b="1" dirty="0" smtClean="0">
              <a:latin typeface="Calibri" panose="020F0502020204030204" pitchFamily="34" charset="0"/>
            </a:endParaRPr>
          </a:p>
          <a:p>
            <a:pPr algn="just" eaLnBrk="1" hangingPunct="1">
              <a:lnSpc>
                <a:spcPct val="90000"/>
              </a:lnSpc>
            </a:pPr>
            <a:r>
              <a:rPr lang="es-ES" altLang="es-AR" sz="2400" b="1" dirty="0" smtClean="0">
                <a:latin typeface="Calibri" panose="020F0502020204030204" pitchFamily="34" charset="0"/>
              </a:rPr>
              <a:t>El registro no recepta inscripciones. Por este motivo, es el Ministerio Público quien cumple la función de defensa en cualquier tipo de procedimiento. </a:t>
            </a:r>
          </a:p>
          <a:p>
            <a:pPr algn="just" eaLnBrk="1" hangingPunct="1">
              <a:lnSpc>
                <a:spcPct val="90000"/>
              </a:lnSpc>
              <a:buFont typeface="Wingdings 2" pitchFamily="18" charset="2"/>
              <a:buNone/>
            </a:pPr>
            <a:endParaRPr lang="es-ES" altLang="es-AR" sz="2400" b="1" dirty="0" smtClean="0">
              <a:latin typeface="Calibri" panose="020F0502020204030204" pitchFamily="34" charset="0"/>
            </a:endParaRPr>
          </a:p>
          <a:p>
            <a:pPr algn="just" eaLnBrk="1" hangingPunct="1">
              <a:lnSpc>
                <a:spcPct val="90000"/>
              </a:lnSpc>
            </a:pPr>
            <a:r>
              <a:rPr lang="es-ES" altLang="es-AR" sz="2400" b="1" dirty="0" smtClean="0">
                <a:latin typeface="Calibri" panose="020F0502020204030204" pitchFamily="34" charset="0"/>
              </a:rPr>
              <a:t>Tal designación no excluye la intervención de otro Defensor, ejercida en su rol tradicional del art. 59 del CC.</a:t>
            </a:r>
          </a:p>
          <a:p>
            <a:pPr algn="just" eaLnBrk="1" hangingPunct="1">
              <a:lnSpc>
                <a:spcPct val="90000"/>
              </a:lnSpc>
            </a:pPr>
            <a:endParaRPr lang="es-ES" altLang="es-AR" sz="2400" b="1" dirty="0" smtClean="0">
              <a:latin typeface="Calibri" panose="020F0502020204030204" pitchFamily="34" charset="0"/>
            </a:endParaRPr>
          </a:p>
        </p:txBody>
      </p:sp>
      <p:sp>
        <p:nvSpPr>
          <p:cNvPr id="106498" name="17 Marcador de número de diapositiva"/>
          <p:cNvSpPr>
            <a:spLocks noGrp="1"/>
          </p:cNvSpPr>
          <p:nvPr>
            <p:ph type="sldNum" sz="quarter" idx="12"/>
          </p:nvPr>
        </p:nvSpPr>
        <p:spPr>
          <a:noFill/>
          <a:ln>
            <a:miter lim="800000"/>
            <a:headEnd/>
            <a:tailEnd/>
          </a:ln>
        </p:spPr>
        <p:txBody>
          <a:bodyPr wrap="square" numCol="1" anchorCtr="0" compatLnSpc="1">
            <a:prstTxWarp prst="textNoShape">
              <a:avLst/>
            </a:prstTxWarp>
          </a:bodyPr>
          <a:lstStyle/>
          <a:p>
            <a:fld id="{C30F776E-EACD-4447-B746-3A21384557A6}" type="slidenum">
              <a:rPr lang="es-ES" altLang="es-ES_tradnl" smtClean="0">
                <a:solidFill>
                  <a:srgbClr val="045C75"/>
                </a:solidFill>
                <a:cs typeface="Arial" charset="0"/>
              </a:rPr>
              <a:pPr/>
              <a:t>95</a:t>
            </a:fld>
            <a:endParaRPr lang="es-ES" altLang="es-ES_tradnl" smtClean="0">
              <a:solidFill>
                <a:srgbClr val="045C75"/>
              </a:solidFill>
              <a:cs typeface="Arial" charset="0"/>
            </a:endParaRPr>
          </a:p>
        </p:txBody>
      </p:sp>
    </p:spTree>
    <p:extLst>
      <p:ext uri="{BB962C8B-B14F-4D97-AF65-F5344CB8AC3E}">
        <p14:creationId xmlns:p14="http://schemas.microsoft.com/office/powerpoint/2010/main" val="46435555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dirty="0" smtClean="0"/>
              <a:t> Bs As L. 14568 del 26 de noviembre de 2013</a:t>
            </a:r>
            <a:endParaRPr lang="es-AR" b="1" dirty="0"/>
          </a:p>
        </p:txBody>
      </p:sp>
      <p:sp>
        <p:nvSpPr>
          <p:cNvPr id="3" name="2 Marcador de contenido"/>
          <p:cNvSpPr>
            <a:spLocks noGrp="1"/>
          </p:cNvSpPr>
          <p:nvPr>
            <p:ph idx="1"/>
          </p:nvPr>
        </p:nvSpPr>
        <p:spPr/>
        <p:txBody>
          <a:bodyPr>
            <a:normAutofit/>
          </a:bodyPr>
          <a:lstStyle/>
          <a:p>
            <a:pPr algn="ctr"/>
            <a:r>
              <a:rPr lang="es-AR" sz="4000" b="1" dirty="0"/>
              <a:t>Artículo 12, incisos 1) y 2) de la Convención sobre los Derechos del Niño de las Naciones Unidas, Artículo 8° del Pacto de San José de Costa Rica y del artículo 27 de la Ley 26.061</a:t>
            </a:r>
          </a:p>
        </p:txBody>
      </p:sp>
    </p:spTree>
    <p:extLst>
      <p:ext uri="{BB962C8B-B14F-4D97-AF65-F5344CB8AC3E}">
        <p14:creationId xmlns:p14="http://schemas.microsoft.com/office/powerpoint/2010/main" val="405172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3"/>
          <p:cNvSpPr>
            <a:spLocks noGrp="1" noChangeArrowheads="1"/>
          </p:cNvSpPr>
          <p:nvPr>
            <p:ph idx="1"/>
          </p:nvPr>
        </p:nvSpPr>
        <p:spPr>
          <a:xfrm>
            <a:off x="1809751" y="285750"/>
            <a:ext cx="8607425" cy="6167438"/>
          </a:xfrm>
        </p:spPr>
        <p:txBody>
          <a:bodyPr>
            <a:normAutofit lnSpcReduction="10000"/>
          </a:bodyPr>
          <a:lstStyle/>
          <a:p>
            <a:pPr marL="0" indent="0" algn="just" eaLnBrk="1" hangingPunct="1">
              <a:buNone/>
            </a:pPr>
            <a:r>
              <a:rPr lang="es-ES" altLang="es-AR" sz="3200" b="1" dirty="0" smtClean="0">
                <a:latin typeface="Calibri" panose="020F0502020204030204" pitchFamily="34" charset="0"/>
              </a:rPr>
              <a:t>Ley 14.568</a:t>
            </a:r>
          </a:p>
          <a:p>
            <a:pPr marL="0" indent="0" algn="just" eaLnBrk="1" hangingPunct="1">
              <a:buNone/>
            </a:pPr>
            <a:r>
              <a:rPr lang="es-ES" altLang="es-AR" sz="2400" b="1" dirty="0" smtClean="0">
                <a:latin typeface="Calibri" panose="020F0502020204030204" pitchFamily="34" charset="0"/>
              </a:rPr>
              <a:t>27/12/2013</a:t>
            </a:r>
          </a:p>
          <a:p>
            <a:pPr marL="0" indent="0" algn="just" eaLnBrk="1" hangingPunct="1">
              <a:buNone/>
            </a:pPr>
            <a:endParaRPr lang="es-ES" altLang="es-AR" sz="3200" b="1" dirty="0">
              <a:latin typeface="Calibri" panose="020F0502020204030204" pitchFamily="34" charset="0"/>
            </a:endParaRPr>
          </a:p>
          <a:p>
            <a:pPr marL="0" indent="0" algn="just" eaLnBrk="1" hangingPunct="1">
              <a:buNone/>
            </a:pPr>
            <a:r>
              <a:rPr lang="es-ES" altLang="es-AR" sz="3200" b="1" dirty="0" smtClean="0">
                <a:latin typeface="Calibri" panose="020F0502020204030204" pitchFamily="34" charset="0"/>
              </a:rPr>
              <a:t>Art 1 Créase </a:t>
            </a:r>
            <a:r>
              <a:rPr lang="es-ES" altLang="es-AR" sz="3200" b="1" dirty="0">
                <a:latin typeface="Calibri" panose="020F0502020204030204" pitchFamily="34" charset="0"/>
              </a:rPr>
              <a:t>en el ámbito de la Provincia de Buenos Aires la figura del Abogado del Niño, quien deberá representar los intereses personales e individuales de los niños, niñas y adolescentes legalmente ante cualquier procedimiento civil, familiar o administrativo que los afecte, en el que intervendrá en carácter de parte, sin perjuicio de la representación promiscua que ejerce el Asesor de Incapaces.</a:t>
            </a:r>
          </a:p>
          <a:p>
            <a:pPr marL="0" indent="0" algn="just" eaLnBrk="1" hangingPunct="1">
              <a:buNone/>
            </a:pPr>
            <a:endParaRPr lang="es-ES" altLang="es-AR" sz="3200" b="1" dirty="0">
              <a:latin typeface="Calibri" panose="020F0502020204030204" pitchFamily="34" charset="0"/>
            </a:endParaRPr>
          </a:p>
          <a:p>
            <a:pPr algn="just" eaLnBrk="1" hangingPunct="1">
              <a:buFont typeface="Wingdings 2" pitchFamily="18" charset="2"/>
              <a:buNone/>
            </a:pPr>
            <a:endParaRPr lang="es-ES" altLang="es-AR" sz="2800" dirty="0"/>
          </a:p>
        </p:txBody>
      </p:sp>
      <p:sp>
        <p:nvSpPr>
          <p:cNvPr id="55298" name="17 Marcador de número de diapositiva"/>
          <p:cNvSpPr>
            <a:spLocks noGrp="1"/>
          </p:cNvSpPr>
          <p:nvPr>
            <p:ph type="sldNum" sz="quarter" idx="12"/>
          </p:nvPr>
        </p:nvSpPr>
        <p:spPr>
          <a:noFill/>
          <a:ln>
            <a:miter lim="800000"/>
            <a:headEnd/>
            <a:tailEnd/>
          </a:ln>
        </p:spPr>
        <p:txBody>
          <a:bodyPr wrap="square" numCol="1" anchorCtr="0" compatLnSpc="1">
            <a:prstTxWarp prst="textNoShape">
              <a:avLst/>
            </a:prstTxWarp>
          </a:bodyPr>
          <a:lstStyle/>
          <a:p>
            <a:fld id="{40406E10-9741-4D74-AE90-ADAB0A6301CE}" type="slidenum">
              <a:rPr lang="es-ES" altLang="es-ES_tradnl" smtClean="0">
                <a:solidFill>
                  <a:srgbClr val="045C75"/>
                </a:solidFill>
                <a:cs typeface="Arial" charset="0"/>
              </a:rPr>
              <a:pPr/>
              <a:t>97</a:t>
            </a:fld>
            <a:endParaRPr lang="es-ES" altLang="es-ES_tradnl" smtClean="0">
              <a:solidFill>
                <a:srgbClr val="045C75"/>
              </a:solidFill>
              <a:cs typeface="Arial" charset="0"/>
            </a:endParaRPr>
          </a:p>
        </p:txBody>
      </p:sp>
      <p:sp>
        <p:nvSpPr>
          <p:cNvPr id="55299" name="4 Marcador de número de diapositiva"/>
          <p:cNvSpPr txBox="1">
            <a:spLocks noGrp="1"/>
          </p:cNvSpPr>
          <p:nvPr/>
        </p:nvSpPr>
        <p:spPr bwMode="auto">
          <a:xfrm>
            <a:off x="9448800" y="6356351"/>
            <a:ext cx="762000" cy="365125"/>
          </a:xfrm>
          <a:prstGeom prst="rect">
            <a:avLst/>
          </a:prstGeom>
          <a:noFill/>
          <a:ln w="9525">
            <a:noFill/>
            <a:miter lim="800000"/>
            <a:headEnd/>
            <a:tailEnd/>
          </a:ln>
        </p:spPr>
        <p:txBody>
          <a:bodyPr lIns="0" tIns="0" rIns="0" bIns="0" anchor="b"/>
          <a:lstStyle/>
          <a:p>
            <a:pPr algn="r"/>
            <a:fld id="{1EB406EA-127E-464B-B33F-7353669DCDC7}" type="slidenum">
              <a:rPr lang="es-ES" altLang="es-ES_tradnl" sz="1200">
                <a:solidFill>
                  <a:srgbClr val="045C75"/>
                </a:solidFill>
              </a:rPr>
              <a:pPr algn="r"/>
              <a:t>97</a:t>
            </a:fld>
            <a:endParaRPr lang="es-ES" altLang="es-ES_tradnl" sz="1200">
              <a:solidFill>
                <a:srgbClr val="045C75"/>
              </a:solidFill>
            </a:endParaRPr>
          </a:p>
        </p:txBody>
      </p:sp>
    </p:spTree>
    <p:extLst>
      <p:ext uri="{BB962C8B-B14F-4D97-AF65-F5344CB8AC3E}">
        <p14:creationId xmlns:p14="http://schemas.microsoft.com/office/powerpoint/2010/main" val="391102458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 L. 14568 definición</a:t>
            </a:r>
            <a:endParaRPr lang="es-AR" dirty="0"/>
          </a:p>
        </p:txBody>
      </p:sp>
      <p:sp>
        <p:nvSpPr>
          <p:cNvPr id="3" name="2 Marcador de contenido"/>
          <p:cNvSpPr>
            <a:spLocks noGrp="1"/>
          </p:cNvSpPr>
          <p:nvPr>
            <p:ph idx="1"/>
          </p:nvPr>
        </p:nvSpPr>
        <p:spPr/>
        <p:txBody>
          <a:bodyPr>
            <a:normAutofit/>
          </a:bodyPr>
          <a:lstStyle/>
          <a:p>
            <a:pPr marL="0" indent="0" algn="ctr">
              <a:buNone/>
            </a:pPr>
            <a:r>
              <a:rPr lang="es-AR" sz="2800" b="1" dirty="0" smtClean="0"/>
              <a:t>El Abogado del Niño deberá representar (?) los intereses personales e individuales de los niños, niñas y adolescentes legalmente ante cualquier procedimiento civil, familiar o administrativo que los afecte, en el que intervendrá en carácter de parte, sin perjuicio de la representación promiscua (?) que ejerce el Asesor de Incapaces.</a:t>
            </a:r>
            <a:endParaRPr lang="es-AR" sz="2800" b="1" dirty="0"/>
          </a:p>
        </p:txBody>
      </p:sp>
    </p:spTree>
    <p:extLst>
      <p:ext uri="{BB962C8B-B14F-4D97-AF65-F5344CB8AC3E}">
        <p14:creationId xmlns:p14="http://schemas.microsoft.com/office/powerpoint/2010/main" val="2048139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L. 14568 deberes</a:t>
            </a:r>
            <a:endParaRPr lang="es-AR" dirty="0"/>
          </a:p>
        </p:txBody>
      </p:sp>
      <p:sp>
        <p:nvSpPr>
          <p:cNvPr id="3" name="2 Marcador de contenido"/>
          <p:cNvSpPr>
            <a:spLocks noGrp="1"/>
          </p:cNvSpPr>
          <p:nvPr>
            <p:ph idx="1"/>
          </p:nvPr>
        </p:nvSpPr>
        <p:spPr/>
        <p:txBody>
          <a:bodyPr>
            <a:normAutofit fontScale="92500"/>
          </a:bodyPr>
          <a:lstStyle/>
          <a:p>
            <a:pPr algn="ctr"/>
            <a:r>
              <a:rPr lang="es-ES" sz="3600" b="1" dirty="0"/>
              <a:t>Obligación de informar </a:t>
            </a:r>
            <a:r>
              <a:rPr lang="es-ES" sz="3600" b="1" dirty="0" smtClean="0"/>
              <a:t>al niño de este AN</a:t>
            </a:r>
            <a:endParaRPr lang="es-ES" sz="3600" b="1" dirty="0"/>
          </a:p>
          <a:p>
            <a:pPr algn="ctr"/>
            <a:r>
              <a:rPr lang="es-ES" sz="3600" b="1" dirty="0"/>
              <a:t> Creación de un </a:t>
            </a:r>
            <a:r>
              <a:rPr lang="es-ES" sz="3600" b="1" dirty="0" smtClean="0"/>
              <a:t>Registro para quien lo </a:t>
            </a:r>
            <a:r>
              <a:rPr lang="es-ES" sz="3600" b="1" u="sng" dirty="0" smtClean="0"/>
              <a:t>defienda</a:t>
            </a:r>
            <a:r>
              <a:rPr lang="es-ES" sz="3600" b="1" dirty="0" smtClean="0"/>
              <a:t> </a:t>
            </a:r>
            <a:r>
              <a:rPr lang="es-ES" sz="3600" b="1" dirty="0"/>
              <a:t>en el ámbito del Colegio de  Abogados bajo recaudo académico</a:t>
            </a:r>
          </a:p>
          <a:p>
            <a:pPr algn="ctr"/>
            <a:r>
              <a:rPr lang="es-ES" sz="3600" b="1" dirty="0"/>
              <a:t> Costas a cargo del Estado </a:t>
            </a:r>
            <a:r>
              <a:rPr lang="es-ES" sz="3600" b="1" dirty="0" smtClean="0"/>
              <a:t>provincial a favor de quien lo </a:t>
            </a:r>
            <a:r>
              <a:rPr lang="es-ES" sz="3600" b="1" u="sng" dirty="0" smtClean="0"/>
              <a:t>patrocina</a:t>
            </a:r>
            <a:endParaRPr lang="es-AR" dirty="0"/>
          </a:p>
        </p:txBody>
      </p:sp>
    </p:spTree>
    <p:extLst>
      <p:ext uri="{BB962C8B-B14F-4D97-AF65-F5344CB8AC3E}">
        <p14:creationId xmlns:p14="http://schemas.microsoft.com/office/powerpoint/2010/main" val="218209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2"/>
          <p:cNvSpPr>
            <a:spLocks noGrp="1" noChangeArrowheads="1"/>
          </p:cNvSpPr>
          <p:nvPr>
            <p:ph type="title"/>
          </p:nvPr>
        </p:nvSpPr>
        <p:spPr>
          <a:xfrm>
            <a:off x="1666876" y="285751"/>
            <a:ext cx="8715375" cy="969963"/>
          </a:xfrm>
        </p:spPr>
        <p:txBody>
          <a:bodyPr>
            <a:normAutofit fontScale="90000"/>
          </a:bodyPr>
          <a:lstStyle/>
          <a:p>
            <a:pPr eaLnBrk="1" hangingPunct="1">
              <a:defRPr/>
            </a:pPr>
            <a:r>
              <a:rPr lang="es-ES" altLang="es-AR" sz="3600" b="1" i="1" dirty="0" smtClean="0">
                <a:latin typeface="+mn-lt"/>
              </a:rPr>
              <a:t> “</a:t>
            </a:r>
            <a:r>
              <a:rPr lang="es-ES" altLang="es-AR" sz="3600" b="1" i="1" dirty="0">
                <a:latin typeface="+mn-lt"/>
              </a:rPr>
              <a:t>especializado en niñez y </a:t>
            </a:r>
            <a:r>
              <a:rPr lang="es-ES" altLang="es-AR" sz="3600" b="1" i="1" dirty="0" smtClean="0">
                <a:latin typeface="+mn-lt"/>
              </a:rPr>
              <a:t>adolescencia, y registrado”</a:t>
            </a:r>
            <a:endParaRPr lang="es-ES" altLang="es-AR" sz="3600" dirty="0">
              <a:latin typeface="+mn-lt"/>
            </a:endParaRPr>
          </a:p>
        </p:txBody>
      </p:sp>
      <p:sp>
        <p:nvSpPr>
          <p:cNvPr id="92164" name="Rectangle 3"/>
          <p:cNvSpPr>
            <a:spLocks noGrp="1" noChangeArrowheads="1"/>
          </p:cNvSpPr>
          <p:nvPr>
            <p:ph idx="1"/>
          </p:nvPr>
        </p:nvSpPr>
        <p:spPr>
          <a:xfrm>
            <a:off x="1881188" y="1500188"/>
            <a:ext cx="8329612" cy="5072062"/>
          </a:xfrm>
        </p:spPr>
        <p:txBody>
          <a:bodyPr/>
          <a:lstStyle/>
          <a:p>
            <a:pPr marL="0" indent="0" algn="just" eaLnBrk="1" hangingPunct="1">
              <a:lnSpc>
                <a:spcPct val="90000"/>
              </a:lnSpc>
              <a:buNone/>
            </a:pPr>
            <a:r>
              <a:rPr lang="es-ES_tradnl" altLang="es-AR" sz="2800" b="1" dirty="0">
                <a:latin typeface="Calibri" panose="020F0502020204030204" pitchFamily="34" charset="0"/>
              </a:rPr>
              <a:t>Ley 14.568 art. 2</a:t>
            </a:r>
          </a:p>
          <a:p>
            <a:pPr marL="0" indent="0" algn="just" eaLnBrk="1" hangingPunct="1">
              <a:lnSpc>
                <a:spcPct val="90000"/>
              </a:lnSpc>
              <a:buNone/>
            </a:pPr>
            <a:r>
              <a:rPr lang="es-ES" altLang="es-AR" sz="2800" b="1" dirty="0">
                <a:latin typeface="Calibri" panose="020F0502020204030204" pitchFamily="34" charset="0"/>
              </a:rPr>
              <a:t>Créase un </a:t>
            </a:r>
            <a:r>
              <a:rPr lang="es-ES" altLang="es-AR" sz="2800" b="1" u="sng" dirty="0">
                <a:latin typeface="Calibri" panose="020F0502020204030204" pitchFamily="34" charset="0"/>
              </a:rPr>
              <a:t>Registro Provincial de Abogados del Niño</a:t>
            </a:r>
            <a:r>
              <a:rPr lang="es-ES" altLang="es-AR" sz="2800" b="1" dirty="0">
                <a:latin typeface="Calibri" panose="020F0502020204030204" pitchFamily="34" charset="0"/>
              </a:rPr>
              <a:t> en el ámbito del Colegio de Abogados de la Provincia de Buenos Aires, donde podrán inscribirse todos aquellos profesionales con matrícula para actuar en territorio provincial </a:t>
            </a:r>
            <a:r>
              <a:rPr lang="es-ES" altLang="es-AR" sz="2800" b="1" u="sng" dirty="0">
                <a:latin typeface="Calibri" panose="020F0502020204030204" pitchFamily="34" charset="0"/>
              </a:rPr>
              <a:t>que demuestren acabadamente su especialización en derechos del niño</a:t>
            </a:r>
            <a:r>
              <a:rPr lang="es-ES" altLang="es-AR" sz="2800" b="1" dirty="0">
                <a:latin typeface="Calibri" panose="020F0502020204030204" pitchFamily="34" charset="0"/>
              </a:rPr>
              <a:t>, certificado por Unidades Académicas reconocidas y debidamente acreditadas, ya sean estos profesionales del ámbito público como privado, y/o integren distintas organizaciones de la sociedad civil que trabajen la problemática de la infancia y adolescencia.</a:t>
            </a:r>
          </a:p>
          <a:p>
            <a:pPr algn="just" eaLnBrk="1" hangingPunct="1">
              <a:lnSpc>
                <a:spcPct val="90000"/>
              </a:lnSpc>
            </a:pPr>
            <a:endParaRPr lang="es-ES_tradnl" altLang="es-AR" sz="2800" b="1" dirty="0">
              <a:latin typeface="Calibri" panose="020F0502020204030204" pitchFamily="34" charset="0"/>
            </a:endParaRPr>
          </a:p>
          <a:p>
            <a:pPr algn="just" eaLnBrk="1" hangingPunct="1">
              <a:lnSpc>
                <a:spcPct val="90000"/>
              </a:lnSpc>
            </a:pPr>
            <a:endParaRPr lang="es-ES_tradnl" altLang="es-AR" sz="2800" b="1" dirty="0">
              <a:latin typeface="Calibri" panose="020F0502020204030204" pitchFamily="34" charset="0"/>
            </a:endParaRPr>
          </a:p>
          <a:p>
            <a:pPr algn="just" eaLnBrk="1" hangingPunct="1">
              <a:lnSpc>
                <a:spcPct val="90000"/>
              </a:lnSpc>
            </a:pPr>
            <a:endParaRPr lang="es-ES_tradnl" altLang="es-AR" dirty="0"/>
          </a:p>
        </p:txBody>
      </p:sp>
      <p:sp>
        <p:nvSpPr>
          <p:cNvPr id="5" name="17 Marcador de número de diapositiva"/>
          <p:cNvSpPr>
            <a:spLocks noGrp="1"/>
          </p:cNvSpPr>
          <p:nvPr>
            <p:ph type="sldNum" sz="quarter" idx="12"/>
          </p:nvPr>
        </p:nvSpPr>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7788D43-45E8-224F-B8C3-E5471FEA3635}" type="slidenum">
              <a:rPr lang="es-ES" altLang="es-ES_tradnl">
                <a:solidFill>
                  <a:srgbClr val="045C75"/>
                </a:solidFill>
              </a:rPr>
              <a:pPr eaLnBrk="1" hangingPunct="1"/>
              <a:t>100</a:t>
            </a:fld>
            <a:endParaRPr lang="es-ES" altLang="es-ES_tradnl">
              <a:solidFill>
                <a:srgbClr val="045C75"/>
              </a:solidFill>
            </a:endParaRPr>
          </a:p>
        </p:txBody>
      </p:sp>
      <p:sp>
        <p:nvSpPr>
          <p:cNvPr id="6" name="5 Marcador de número de diapositiva"/>
          <p:cNvSpPr txBox="1">
            <a:spLocks noGrp="1"/>
          </p:cNvSpPr>
          <p:nvPr/>
        </p:nvSpPr>
        <p:spPr>
          <a:xfrm>
            <a:off x="9448800" y="6356351"/>
            <a:ext cx="762000" cy="365125"/>
          </a:xfrm>
          <a:prstGeom prst="rect">
            <a:avLst/>
          </a:prstGeom>
          <a:noFill/>
        </p:spPr>
        <p:txBody>
          <a:bodyPr lIns="0" tIns="0" rIns="0" bIns="0"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fld id="{ED2BD774-556E-BD41-A7B6-F027290AC319}" type="slidenum">
              <a:rPr lang="es-ES" altLang="es-ES_tradnl" sz="1200">
                <a:solidFill>
                  <a:srgbClr val="045C75"/>
                </a:solidFill>
              </a:rPr>
              <a:pPr algn="r" eaLnBrk="1" hangingPunct="1"/>
              <a:t>100</a:t>
            </a:fld>
            <a:endParaRPr lang="es-ES" altLang="es-ES_tradnl" sz="1200">
              <a:solidFill>
                <a:srgbClr val="045C75"/>
              </a:solidFill>
            </a:endParaRPr>
          </a:p>
        </p:txBody>
      </p:sp>
    </p:spTree>
    <p:extLst>
      <p:ext uri="{BB962C8B-B14F-4D97-AF65-F5344CB8AC3E}">
        <p14:creationId xmlns:p14="http://schemas.microsoft.com/office/powerpoint/2010/main" val="99728294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Y con recursos del Estado</a:t>
            </a:r>
            <a:endParaRPr lang="es-AR" dirty="0"/>
          </a:p>
        </p:txBody>
      </p:sp>
      <p:sp>
        <p:nvSpPr>
          <p:cNvPr id="3" name="Marcador de contenido 2"/>
          <p:cNvSpPr>
            <a:spLocks noGrp="1"/>
          </p:cNvSpPr>
          <p:nvPr>
            <p:ph idx="1"/>
          </p:nvPr>
        </p:nvSpPr>
        <p:spPr/>
        <p:txBody>
          <a:bodyPr>
            <a:normAutofit/>
          </a:bodyPr>
          <a:lstStyle/>
          <a:p>
            <a:pPr marL="0" indent="0" algn="just">
              <a:buNone/>
            </a:pPr>
            <a:r>
              <a:rPr lang="es-AR" altLang="es-ES_tradnl" sz="3600" b="1" dirty="0">
                <a:latin typeface="Calibri" panose="020F0502020204030204" pitchFamily="34" charset="0"/>
              </a:rPr>
              <a:t>Ley 14.568 </a:t>
            </a:r>
            <a:endParaRPr lang="es-AR" altLang="es-ES_tradnl" sz="3600" b="1" dirty="0" smtClean="0">
              <a:latin typeface="Calibri" panose="020F0502020204030204" pitchFamily="34" charset="0"/>
            </a:endParaRPr>
          </a:p>
          <a:p>
            <a:pPr marL="0" indent="0" algn="just">
              <a:buNone/>
            </a:pPr>
            <a:endParaRPr lang="es-AR" altLang="es-ES_tradnl" sz="3600" b="1" dirty="0">
              <a:latin typeface="Calibri" panose="020F0502020204030204" pitchFamily="34" charset="0"/>
            </a:endParaRPr>
          </a:p>
          <a:p>
            <a:pPr marL="0" indent="0" algn="just">
              <a:buNone/>
            </a:pPr>
            <a:r>
              <a:rPr lang="es-AR" altLang="es-ES_tradnl" sz="3600" b="1" dirty="0">
                <a:latin typeface="Calibri" panose="020F0502020204030204" pitchFamily="34" charset="0"/>
              </a:rPr>
              <a:t>ARTÍCULO 5°.- El Estado Provincial se hará cargo del pago de las acciones derivadas de la actuación de los abogados </a:t>
            </a:r>
            <a:r>
              <a:rPr lang="es-AR" altLang="es-ES_tradnl" sz="3600" b="1" dirty="0" err="1">
                <a:latin typeface="Calibri" panose="020F0502020204030204" pitchFamily="34" charset="0"/>
              </a:rPr>
              <a:t>patrocinantes</a:t>
            </a:r>
            <a:r>
              <a:rPr lang="es-AR" altLang="es-ES_tradnl" sz="3600" b="1" dirty="0">
                <a:latin typeface="Calibri" panose="020F0502020204030204" pitchFamily="34" charset="0"/>
              </a:rPr>
              <a:t> de los niños.</a:t>
            </a:r>
          </a:p>
          <a:p>
            <a:pPr marL="0" indent="0">
              <a:buNone/>
            </a:pPr>
            <a:endParaRPr lang="es-AR" b="1" dirty="0">
              <a:latin typeface="Calibri" panose="020F0502020204030204" pitchFamily="34" charset="0"/>
            </a:endParaRPr>
          </a:p>
        </p:txBody>
      </p:sp>
    </p:spTree>
    <p:extLst>
      <p:ext uri="{BB962C8B-B14F-4D97-AF65-F5344CB8AC3E}">
        <p14:creationId xmlns:p14="http://schemas.microsoft.com/office/powerpoint/2010/main" val="427899001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L. 5064 Río Negro</a:t>
            </a:r>
            <a:br>
              <a:rPr lang="es-AR" dirty="0" smtClean="0"/>
            </a:br>
            <a:r>
              <a:rPr lang="es-AR" sz="2400" dirty="0" smtClean="0"/>
              <a:t>25/6/2015</a:t>
            </a:r>
            <a:endParaRPr lang="es-AR" dirty="0"/>
          </a:p>
        </p:txBody>
      </p:sp>
      <p:sp>
        <p:nvSpPr>
          <p:cNvPr id="3" name="Marcador de contenido 2"/>
          <p:cNvSpPr>
            <a:spLocks noGrp="1"/>
          </p:cNvSpPr>
          <p:nvPr>
            <p:ph idx="1"/>
          </p:nvPr>
        </p:nvSpPr>
        <p:spPr/>
        <p:txBody>
          <a:bodyPr>
            <a:normAutofit/>
          </a:bodyPr>
          <a:lstStyle/>
          <a:p>
            <a:pPr marL="0" indent="0" algn="just">
              <a:buNone/>
            </a:pPr>
            <a:r>
              <a:rPr lang="es-AR" sz="2400" b="1" dirty="0">
                <a:latin typeface="Calibri" panose="020F0502020204030204" pitchFamily="34" charset="0"/>
              </a:rPr>
              <a:t>Artículo 1º.- OBJETO. Conforme lo establecido por el artículo 12, incisos 1 y 2 de la Convención sobre los Derechos del Niño y del artículo 27 inciso c de la ley nº 26.061, se crea en el ámbito de la Provincia de Río Negro la figura del Abogado de Niñas, Niños y Adolescentes, quien deberá representar legalmente los intereses personales e individuales de los mismos, ante cualquier procedimiento civil, penal, familiar o administrativo que los afecte, en el que intervendrá en carácter de parte, sin perjuicio de la representación promiscua que ejerce el Defensor de Menores.</a:t>
            </a:r>
          </a:p>
          <a:p>
            <a:endParaRPr lang="es-AR" b="1" dirty="0">
              <a:latin typeface="Calibri" panose="020F0502020204030204" pitchFamily="34" charset="0"/>
            </a:endParaRPr>
          </a:p>
        </p:txBody>
      </p:sp>
    </p:spTree>
    <p:extLst>
      <p:ext uri="{BB962C8B-B14F-4D97-AF65-F5344CB8AC3E}">
        <p14:creationId xmlns:p14="http://schemas.microsoft.com/office/powerpoint/2010/main" val="364007792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L. 5064 – Cuál la función del AN?</a:t>
            </a:r>
            <a:endParaRPr lang="es-AR" dirty="0"/>
          </a:p>
        </p:txBody>
      </p:sp>
      <p:sp>
        <p:nvSpPr>
          <p:cNvPr id="3" name="Marcador de contenido 2"/>
          <p:cNvSpPr>
            <a:spLocks noGrp="1"/>
          </p:cNvSpPr>
          <p:nvPr>
            <p:ph idx="1"/>
          </p:nvPr>
        </p:nvSpPr>
        <p:spPr/>
        <p:txBody>
          <a:bodyPr>
            <a:noAutofit/>
          </a:bodyPr>
          <a:lstStyle/>
          <a:p>
            <a:pPr marL="0" indent="0" algn="just">
              <a:buNone/>
            </a:pPr>
            <a:r>
              <a:rPr lang="es-AR" sz="2000" b="1" dirty="0">
                <a:latin typeface="Calibri" panose="020F0502020204030204" pitchFamily="34" charset="0"/>
              </a:rPr>
              <a:t>Artículo 5º.-FUNCIONES. Corresponde </a:t>
            </a:r>
            <a:r>
              <a:rPr lang="es-AR" sz="2000" b="1" dirty="0" smtClean="0">
                <a:latin typeface="Calibri" panose="020F0502020204030204" pitchFamily="34" charset="0"/>
              </a:rPr>
              <a:t>…:</a:t>
            </a:r>
            <a:r>
              <a:rPr lang="es-AR" sz="2000" b="1" dirty="0">
                <a:latin typeface="Calibri" panose="020F0502020204030204" pitchFamily="34" charset="0"/>
              </a:rPr>
              <a:t> </a:t>
            </a:r>
          </a:p>
          <a:p>
            <a:pPr marL="0" indent="0" algn="just">
              <a:buNone/>
            </a:pPr>
            <a:r>
              <a:rPr lang="es-AR" sz="2000" b="1" dirty="0">
                <a:latin typeface="Calibri" panose="020F0502020204030204" pitchFamily="34" charset="0"/>
              </a:rPr>
              <a:t>a)    </a:t>
            </a:r>
            <a:r>
              <a:rPr lang="es-AR" sz="2000" b="1" u="sng" dirty="0" smtClean="0">
                <a:latin typeface="Calibri" panose="020F0502020204030204" pitchFamily="34" charset="0"/>
              </a:rPr>
              <a:t>Brindar </a:t>
            </a:r>
            <a:r>
              <a:rPr lang="es-AR" sz="2000" b="1" u="sng" dirty="0">
                <a:latin typeface="Calibri" panose="020F0502020204030204" pitchFamily="34" charset="0"/>
              </a:rPr>
              <a:t>asesoramiento</a:t>
            </a:r>
            <a:r>
              <a:rPr lang="es-AR" sz="2000" b="1" dirty="0">
                <a:latin typeface="Calibri" panose="020F0502020204030204" pitchFamily="34" charset="0"/>
              </a:rPr>
              <a:t> de cualquier índole a los niños, niñas y adolescentes y a sus familias los recursos públicos, privados y comunitarios y su tramitación, además de </a:t>
            </a:r>
            <a:r>
              <a:rPr lang="es-AR" sz="2000" b="1" u="sng" dirty="0">
                <a:latin typeface="Calibri" panose="020F0502020204030204" pitchFamily="34" charset="0"/>
              </a:rPr>
              <a:t>intervenir y asesorar en las instancias de mediación o conciliación</a:t>
            </a:r>
            <a:r>
              <a:rPr lang="es-AR" sz="2000" b="1" u="sng" dirty="0" smtClean="0">
                <a:latin typeface="Calibri" panose="020F0502020204030204" pitchFamily="34" charset="0"/>
              </a:rPr>
              <a:t>.</a:t>
            </a:r>
            <a:r>
              <a:rPr lang="es-AR" sz="2000" b="1" dirty="0">
                <a:latin typeface="Calibri" panose="020F0502020204030204" pitchFamily="34" charset="0"/>
              </a:rPr>
              <a:t> </a:t>
            </a:r>
          </a:p>
          <a:p>
            <a:pPr marL="0" indent="0" algn="just">
              <a:buNone/>
            </a:pPr>
            <a:r>
              <a:rPr lang="es-AR" sz="2000" b="1" dirty="0">
                <a:latin typeface="Calibri" panose="020F0502020204030204" pitchFamily="34" charset="0"/>
              </a:rPr>
              <a:t>b)   </a:t>
            </a:r>
            <a:r>
              <a:rPr lang="es-AR" sz="2000" b="1" u="sng" dirty="0" smtClean="0">
                <a:latin typeface="Calibri" panose="020F0502020204030204" pitchFamily="34" charset="0"/>
              </a:rPr>
              <a:t>Realizar </a:t>
            </a:r>
            <a:r>
              <a:rPr lang="es-AR" sz="2000" b="1" u="sng" dirty="0">
                <a:latin typeface="Calibri" panose="020F0502020204030204" pitchFamily="34" charset="0"/>
              </a:rPr>
              <a:t>la defensa técnica </a:t>
            </a:r>
            <a:r>
              <a:rPr lang="es-AR" sz="2000" b="1" dirty="0">
                <a:latin typeface="Calibri" panose="020F0502020204030204" pitchFamily="34" charset="0"/>
              </a:rPr>
              <a:t>de los derechos y garantías reconocidos por el ordenamiento jurídico vigente, </a:t>
            </a:r>
            <a:r>
              <a:rPr lang="es-AR" sz="2000" b="1" u="sng" dirty="0">
                <a:latin typeface="Calibri" panose="020F0502020204030204" pitchFamily="34" charset="0"/>
              </a:rPr>
              <a:t>con observancia de la voluntad del niño</a:t>
            </a:r>
            <a:r>
              <a:rPr lang="es-AR" sz="2000" b="1" dirty="0">
                <a:latin typeface="Calibri" panose="020F0502020204030204" pitchFamily="34" charset="0"/>
              </a:rPr>
              <a:t>, niña o adolescente, en todo procedimiento administrativo o judicial.</a:t>
            </a:r>
          </a:p>
          <a:p>
            <a:pPr marL="0" indent="0" algn="just">
              <a:buNone/>
            </a:pPr>
            <a:r>
              <a:rPr lang="es-AR" sz="2000" b="1" dirty="0" smtClean="0">
                <a:latin typeface="Calibri" panose="020F0502020204030204" pitchFamily="34" charset="0"/>
              </a:rPr>
              <a:t>c</a:t>
            </a:r>
            <a:r>
              <a:rPr lang="es-AR" sz="2000" b="1" dirty="0">
                <a:latin typeface="Calibri" panose="020F0502020204030204" pitchFamily="34" charset="0"/>
              </a:rPr>
              <a:t>)    </a:t>
            </a:r>
            <a:r>
              <a:rPr lang="es-AR" sz="2000" b="1" u="sng" dirty="0" smtClean="0">
                <a:latin typeface="Calibri" panose="020F0502020204030204" pitchFamily="34" charset="0"/>
              </a:rPr>
              <a:t>Promover </a:t>
            </a:r>
            <a:r>
              <a:rPr lang="es-AR" sz="2000" b="1" u="sng" dirty="0">
                <a:latin typeface="Calibri" panose="020F0502020204030204" pitchFamily="34" charset="0"/>
              </a:rPr>
              <a:t>las medidas judiciales y extrajudiciales que correspondieren</a:t>
            </a:r>
            <a:r>
              <a:rPr lang="es-AR" sz="2000" b="1" dirty="0">
                <a:latin typeface="Calibri" panose="020F0502020204030204" pitchFamily="34" charset="0"/>
              </a:rPr>
              <a:t> para la protección de los derechos del niño, niña y adolescente.</a:t>
            </a:r>
          </a:p>
          <a:p>
            <a:pPr marL="0" indent="0">
              <a:buNone/>
            </a:pPr>
            <a:r>
              <a:rPr lang="es-AR" sz="2000" dirty="0"/>
              <a:t> </a:t>
            </a:r>
          </a:p>
        </p:txBody>
      </p:sp>
    </p:spTree>
    <p:extLst>
      <p:ext uri="{BB962C8B-B14F-4D97-AF65-F5344CB8AC3E}">
        <p14:creationId xmlns:p14="http://schemas.microsoft.com/office/powerpoint/2010/main" val="202373473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L. 5064 Cuál la función del AN?</a:t>
            </a:r>
            <a:endParaRPr lang="es-AR" dirty="0"/>
          </a:p>
        </p:txBody>
      </p:sp>
      <p:sp>
        <p:nvSpPr>
          <p:cNvPr id="3" name="Marcador de contenido 2"/>
          <p:cNvSpPr>
            <a:spLocks noGrp="1"/>
          </p:cNvSpPr>
          <p:nvPr>
            <p:ph idx="1"/>
          </p:nvPr>
        </p:nvSpPr>
        <p:spPr/>
        <p:txBody>
          <a:bodyPr>
            <a:normAutofit/>
          </a:bodyPr>
          <a:lstStyle/>
          <a:p>
            <a:pPr marL="0" indent="0" algn="just">
              <a:buNone/>
            </a:pPr>
            <a:r>
              <a:rPr lang="es-AR" sz="2000" b="1" dirty="0">
                <a:latin typeface="Calibri" panose="020F0502020204030204" pitchFamily="34" charset="0"/>
              </a:rPr>
              <a:t>d)      </a:t>
            </a:r>
            <a:r>
              <a:rPr lang="es-AR" sz="2000" b="1" u="sng" dirty="0">
                <a:latin typeface="Calibri" panose="020F0502020204030204" pitchFamily="34" charset="0"/>
              </a:rPr>
              <a:t>Oponerse a la internación y/o institucionalización</a:t>
            </a:r>
            <a:r>
              <a:rPr lang="es-AR" sz="2000" b="1" dirty="0">
                <a:latin typeface="Calibri" panose="020F0502020204030204" pitchFamily="34" charset="0"/>
              </a:rPr>
              <a:t> ante posibles medios alternativos y</a:t>
            </a:r>
            <a:r>
              <a:rPr lang="es-AR" sz="2000" b="1" u="sng" dirty="0">
                <a:latin typeface="Calibri" panose="020F0502020204030204" pitchFamily="34" charset="0"/>
              </a:rPr>
              <a:t> solicitar la restitución del vínculo familiar y/o </a:t>
            </a:r>
            <a:r>
              <a:rPr lang="es-AR" sz="2000" b="1" u="sng" dirty="0" err="1">
                <a:latin typeface="Calibri" panose="020F0502020204030204" pitchFamily="34" charset="0"/>
              </a:rPr>
              <a:t>externación</a:t>
            </a:r>
            <a:r>
              <a:rPr lang="es-AR" sz="2000" b="1" u="sng" dirty="0">
                <a:latin typeface="Calibri" panose="020F0502020204030204" pitchFamily="34" charset="0"/>
              </a:rPr>
              <a:t> </a:t>
            </a:r>
            <a:r>
              <a:rPr lang="es-AR" sz="2000" b="1" dirty="0">
                <a:latin typeface="Calibri" panose="020F0502020204030204" pitchFamily="34" charset="0"/>
              </a:rPr>
              <a:t>si ello resulta de la voluntad del niño, niña y adolescente y de las </a:t>
            </a:r>
            <a:r>
              <a:rPr lang="es-AR" sz="2000" b="1" dirty="0" err="1">
                <a:latin typeface="Calibri" panose="020F0502020204030204" pitchFamily="34" charset="0"/>
              </a:rPr>
              <a:t>revinculaciones</a:t>
            </a:r>
            <a:r>
              <a:rPr lang="es-AR" sz="2000" b="1" dirty="0">
                <a:latin typeface="Calibri" panose="020F0502020204030204" pitchFamily="34" charset="0"/>
              </a:rPr>
              <a:t> intentadas con resultado favorable</a:t>
            </a:r>
            <a:r>
              <a:rPr lang="es-AR" sz="2000" b="1" dirty="0" smtClean="0">
                <a:latin typeface="Calibri" panose="020F0502020204030204" pitchFamily="34" charset="0"/>
              </a:rPr>
              <a:t>.</a:t>
            </a:r>
            <a:r>
              <a:rPr lang="es-AR" sz="2000" b="1" dirty="0">
                <a:latin typeface="Calibri" panose="020F0502020204030204" pitchFamily="34" charset="0"/>
              </a:rPr>
              <a:t> </a:t>
            </a:r>
          </a:p>
          <a:p>
            <a:pPr marL="0" indent="0" algn="just">
              <a:buNone/>
            </a:pPr>
            <a:r>
              <a:rPr lang="es-AR" sz="2000" b="1" dirty="0">
                <a:latin typeface="Calibri" panose="020F0502020204030204" pitchFamily="34" charset="0"/>
              </a:rPr>
              <a:t>e)      </a:t>
            </a:r>
            <a:r>
              <a:rPr lang="es-AR" sz="2000" b="1" u="sng" dirty="0">
                <a:latin typeface="Calibri" panose="020F0502020204030204" pitchFamily="34" charset="0"/>
              </a:rPr>
              <a:t>Actuar en pos de que las internaciones y las institucionalizaciones sean por el período más breve posible</a:t>
            </a:r>
            <a:r>
              <a:rPr lang="es-AR" sz="2000" b="1" dirty="0">
                <a:latin typeface="Calibri" panose="020F0502020204030204" pitchFamily="34" charset="0"/>
              </a:rPr>
              <a:t>, respetando la excepcionalidad y </a:t>
            </a:r>
            <a:r>
              <a:rPr lang="es-AR" sz="2000" b="1" dirty="0" err="1">
                <a:latin typeface="Calibri" panose="020F0502020204030204" pitchFamily="34" charset="0"/>
              </a:rPr>
              <a:t>temporaneidad</a:t>
            </a:r>
            <a:r>
              <a:rPr lang="es-AR" sz="2000" b="1" dirty="0">
                <a:latin typeface="Calibri" panose="020F0502020204030204" pitchFamily="34" charset="0"/>
              </a:rPr>
              <a:t> de la medida y asimismo solicitar todas las medidas de protección que resulten necesarias.</a:t>
            </a:r>
          </a:p>
          <a:p>
            <a:pPr marL="0" indent="0" algn="just">
              <a:buNone/>
            </a:pPr>
            <a:r>
              <a:rPr lang="es-AR" sz="2000" b="1" dirty="0">
                <a:latin typeface="Calibri" panose="020F0502020204030204" pitchFamily="34" charset="0"/>
              </a:rPr>
              <a:t> </a:t>
            </a:r>
            <a:r>
              <a:rPr lang="es-AR" sz="2000" b="1" dirty="0" smtClean="0">
                <a:latin typeface="Calibri" panose="020F0502020204030204" pitchFamily="34" charset="0"/>
              </a:rPr>
              <a:t>f</a:t>
            </a:r>
            <a:r>
              <a:rPr lang="es-AR" sz="2000" b="1" dirty="0">
                <a:latin typeface="Calibri" panose="020F0502020204030204" pitchFamily="34" charset="0"/>
              </a:rPr>
              <a:t>)      </a:t>
            </a:r>
            <a:r>
              <a:rPr lang="es-AR" sz="2000" b="1" u="sng" dirty="0">
                <a:latin typeface="Calibri" panose="020F0502020204030204" pitchFamily="34" charset="0"/>
              </a:rPr>
              <a:t>Solicitar al juez interviniente que declare el estado de </a:t>
            </a:r>
            <a:r>
              <a:rPr lang="es-AR" sz="2000" b="1" u="sng" dirty="0" err="1">
                <a:latin typeface="Calibri" panose="020F0502020204030204" pitchFamily="34" charset="0"/>
              </a:rPr>
              <a:t>adoptabilidad</a:t>
            </a:r>
            <a:r>
              <a:rPr lang="es-AR" sz="2000" b="1" dirty="0">
                <a:latin typeface="Calibri" panose="020F0502020204030204" pitchFamily="34" charset="0"/>
              </a:rPr>
              <a:t> del niño, niña y adolescente patrocinado.</a:t>
            </a:r>
          </a:p>
          <a:p>
            <a:pPr marL="0" indent="0" algn="just">
              <a:buNone/>
            </a:pPr>
            <a:r>
              <a:rPr lang="es-AR" sz="2000" b="1" dirty="0">
                <a:latin typeface="Calibri" panose="020F0502020204030204" pitchFamily="34" charset="0"/>
              </a:rPr>
              <a:t> </a:t>
            </a:r>
          </a:p>
          <a:p>
            <a:pPr marL="0" indent="0">
              <a:buNone/>
            </a:pPr>
            <a:endParaRPr lang="es-AR" dirty="0"/>
          </a:p>
          <a:p>
            <a:pPr marL="0" indent="0">
              <a:buNone/>
            </a:pPr>
            <a:endParaRPr lang="es-AR" dirty="0"/>
          </a:p>
        </p:txBody>
      </p:sp>
    </p:spTree>
    <p:extLst>
      <p:ext uri="{BB962C8B-B14F-4D97-AF65-F5344CB8AC3E}">
        <p14:creationId xmlns:p14="http://schemas.microsoft.com/office/powerpoint/2010/main" val="381059853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64372" y="3121600"/>
            <a:ext cx="6921062" cy="1077218"/>
          </a:xfrm>
          <a:prstGeom prst="rect">
            <a:avLst/>
          </a:prstGeom>
        </p:spPr>
        <p:txBody>
          <a:bodyPr wrap="square">
            <a:spAutoFit/>
          </a:bodyPr>
          <a:lstStyle/>
          <a:p>
            <a:r>
              <a:rPr lang="es-AR" sz="3200" dirty="0">
                <a:latin typeface="Times New Roman" panose="02020603050405020304" pitchFamily="18" charset="0"/>
                <a:ea typeface="Calibri" panose="020F0502020204030204" pitchFamily="34" charset="0"/>
              </a:rPr>
              <a:t>(</a:t>
            </a:r>
            <a:r>
              <a:rPr lang="es-AR" sz="3200" u="sng" dirty="0" err="1">
                <a:latin typeface="Times New Roman" panose="02020603050405020304" pitchFamily="18" charset="0"/>
                <a:ea typeface="Calibri" panose="020F0502020204030204" pitchFamily="34" charset="0"/>
              </a:rPr>
              <a:t>an</a:t>
            </a:r>
            <a:r>
              <a:rPr lang="es-AR" sz="3200" u="sng" dirty="0">
                <a:latin typeface="Times New Roman" panose="02020603050405020304" pitchFamily="18" charset="0"/>
                <a:ea typeface="Calibri" panose="020F0502020204030204" pitchFamily="34" charset="0"/>
              </a:rPr>
              <a:t> Admisibilidad p.124/126</a:t>
            </a:r>
            <a:r>
              <a:rPr lang="es-AR" sz="3200" dirty="0">
                <a:latin typeface="Times New Roman" panose="02020603050405020304" pitchFamily="18" charset="0"/>
                <a:ea typeface="Calibri" panose="020F0502020204030204" pitchFamily="34" charset="0"/>
              </a:rPr>
              <a:t>) </a:t>
            </a:r>
            <a:endParaRPr lang="es-AR" sz="3200" dirty="0" smtClean="0">
              <a:latin typeface="Times New Roman" panose="02020603050405020304" pitchFamily="18" charset="0"/>
              <a:ea typeface="Calibri" panose="020F0502020204030204" pitchFamily="34" charset="0"/>
            </a:endParaRPr>
          </a:p>
          <a:p>
            <a:r>
              <a:rPr lang="es-AR" sz="3200" dirty="0" smtClean="0">
                <a:latin typeface="Times New Roman" panose="02020603050405020304" pitchFamily="18" charset="0"/>
                <a:ea typeface="Calibri" panose="020F0502020204030204" pitchFamily="34" charset="0"/>
              </a:rPr>
              <a:t>(</a:t>
            </a:r>
            <a:r>
              <a:rPr lang="es-AR" sz="3200" u="sng" dirty="0" err="1">
                <a:latin typeface="Times New Roman" panose="02020603050405020304" pitchFamily="18" charset="0"/>
                <a:ea typeface="Calibri" panose="020F0502020204030204" pitchFamily="34" charset="0"/>
              </a:rPr>
              <a:t>an</a:t>
            </a:r>
            <a:r>
              <a:rPr lang="es-AR" sz="3200" u="sng" dirty="0">
                <a:latin typeface="Times New Roman" panose="02020603050405020304" pitchFamily="18" charset="0"/>
                <a:ea typeface="Calibri" panose="020F0502020204030204" pitchFamily="34" charset="0"/>
              </a:rPr>
              <a:t> Escucha y Capacidad p. </a:t>
            </a:r>
            <a:r>
              <a:rPr lang="es-AR" sz="3200" u="sng" dirty="0" smtClean="0">
                <a:latin typeface="Times New Roman" panose="02020603050405020304" pitchFamily="18" charset="0"/>
                <a:ea typeface="Calibri" panose="020F0502020204030204" pitchFamily="34" charset="0"/>
              </a:rPr>
              <a:t>134/137)</a:t>
            </a:r>
            <a:endParaRPr lang="es-AR" sz="3200" dirty="0"/>
          </a:p>
        </p:txBody>
      </p:sp>
    </p:spTree>
    <p:extLst>
      <p:ext uri="{BB962C8B-B14F-4D97-AF65-F5344CB8AC3E}">
        <p14:creationId xmlns:p14="http://schemas.microsoft.com/office/powerpoint/2010/main" val="188583390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endParaRPr lang="es-AR"/>
          </a:p>
        </p:txBody>
      </p:sp>
    </p:spTree>
    <p:extLst>
      <p:ext uri="{BB962C8B-B14F-4D97-AF65-F5344CB8AC3E}">
        <p14:creationId xmlns:p14="http://schemas.microsoft.com/office/powerpoint/2010/main" val="113103881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endParaRPr lang="es-AR"/>
          </a:p>
        </p:txBody>
      </p:sp>
    </p:spTree>
    <p:extLst>
      <p:ext uri="{BB962C8B-B14F-4D97-AF65-F5344CB8AC3E}">
        <p14:creationId xmlns:p14="http://schemas.microsoft.com/office/powerpoint/2010/main" val="37203939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endParaRPr lang="es-AR"/>
          </a:p>
        </p:txBody>
      </p:sp>
    </p:spTree>
    <p:extLst>
      <p:ext uri="{BB962C8B-B14F-4D97-AF65-F5344CB8AC3E}">
        <p14:creationId xmlns:p14="http://schemas.microsoft.com/office/powerpoint/2010/main" val="16204219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endParaRPr lang="es-AR"/>
          </a:p>
        </p:txBody>
      </p:sp>
    </p:spTree>
    <p:extLst>
      <p:ext uri="{BB962C8B-B14F-4D97-AF65-F5344CB8AC3E}">
        <p14:creationId xmlns:p14="http://schemas.microsoft.com/office/powerpoint/2010/main" val="221675742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pPr marL="0" indent="0">
              <a:buNone/>
            </a:pPr>
            <a:r>
              <a:rPr lang="es-AR" dirty="0" smtClean="0"/>
              <a:t>Pérdida de la Patria Potestad</a:t>
            </a:r>
          </a:p>
          <a:p>
            <a:pPr marL="0" indent="0">
              <a:buNone/>
            </a:pPr>
            <a:r>
              <a:rPr lang="es-AR" dirty="0" smtClean="0"/>
              <a:t>Régimen Nacional anterior</a:t>
            </a:r>
            <a:endParaRPr lang="es-AR" dirty="0"/>
          </a:p>
        </p:txBody>
      </p:sp>
    </p:spTree>
    <p:extLst>
      <p:ext uri="{BB962C8B-B14F-4D97-AF65-F5344CB8AC3E}">
        <p14:creationId xmlns:p14="http://schemas.microsoft.com/office/powerpoint/2010/main" val="361085656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Privación de la Patria Potestad</a:t>
            </a:r>
            <a:endParaRPr lang="es-AR" dirty="0"/>
          </a:p>
        </p:txBody>
      </p:sp>
      <p:sp>
        <p:nvSpPr>
          <p:cNvPr id="3" name="2 Marcador de contenido"/>
          <p:cNvSpPr>
            <a:spLocks noGrp="1"/>
          </p:cNvSpPr>
          <p:nvPr>
            <p:ph idx="1"/>
          </p:nvPr>
        </p:nvSpPr>
        <p:spPr/>
        <p:txBody>
          <a:bodyPr>
            <a:normAutofit fontScale="92500" lnSpcReduction="10000"/>
          </a:bodyPr>
          <a:lstStyle/>
          <a:p>
            <a:pPr algn="just"/>
            <a:r>
              <a:rPr lang="es-ES_tradnl" sz="4000" b="1" i="1" dirty="0"/>
              <a:t>ARTICULO 307 CC- El padre o madre quedan privados de la patria potestad: Modificado por: Ley 23.264 Art.4 (</a:t>
            </a:r>
            <a:r>
              <a:rPr lang="es-ES_tradnl" sz="4000" b="1" i="1" dirty="0" err="1"/>
              <a:t>Sustituído</a:t>
            </a:r>
            <a:r>
              <a:rPr lang="es-ES_tradnl" sz="4000" b="1" i="1" dirty="0"/>
              <a:t>. (B.O. 23-10-85). )Antecedentes: Ley 10.903 Art.3 ((B.O. 27 y 30-10-19). </a:t>
            </a:r>
            <a:r>
              <a:rPr lang="es-ES_tradnl" sz="4000" b="1" i="1" dirty="0" err="1"/>
              <a:t>Sustituído</a:t>
            </a:r>
            <a:r>
              <a:rPr lang="es-ES_tradnl" sz="4000" b="1" i="1" dirty="0"/>
              <a:t>. )</a:t>
            </a:r>
            <a:endParaRPr lang="es-AR" sz="4000" i="1" dirty="0"/>
          </a:p>
          <a:p>
            <a:endParaRPr lang="es-AR" dirty="0"/>
          </a:p>
        </p:txBody>
      </p:sp>
    </p:spTree>
    <p:extLst>
      <p:ext uri="{BB962C8B-B14F-4D97-AF65-F5344CB8AC3E}">
        <p14:creationId xmlns:p14="http://schemas.microsoft.com/office/powerpoint/2010/main" val="3224592031"/>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CC</a:t>
            </a:r>
            <a:endParaRPr lang="es-AR" dirty="0"/>
          </a:p>
        </p:txBody>
      </p:sp>
      <p:sp>
        <p:nvSpPr>
          <p:cNvPr id="3" name="2 Marcador de contenido"/>
          <p:cNvSpPr>
            <a:spLocks noGrp="1"/>
          </p:cNvSpPr>
          <p:nvPr>
            <p:ph idx="1"/>
          </p:nvPr>
        </p:nvSpPr>
        <p:spPr/>
        <p:txBody>
          <a:bodyPr>
            <a:normAutofit fontScale="92500" lnSpcReduction="10000"/>
          </a:bodyPr>
          <a:lstStyle/>
          <a:p>
            <a:pPr algn="just"/>
            <a:r>
              <a:rPr lang="es-ES_tradnl" sz="4000" b="1" i="1" dirty="0"/>
              <a:t>1) Por ser  condenados como autor, coautor, instigador o cómplice de un delito doloso  contra  la  persona  o los bienes de alguno de sus hijos, o como coautor, instigador o cómplice  de  un delito cometido por el hijo. </a:t>
            </a:r>
            <a:endParaRPr lang="es-AR" sz="4000" dirty="0"/>
          </a:p>
          <a:p>
            <a:endParaRPr lang="es-AR" dirty="0"/>
          </a:p>
        </p:txBody>
      </p:sp>
    </p:spTree>
    <p:extLst>
      <p:ext uri="{BB962C8B-B14F-4D97-AF65-F5344CB8AC3E}">
        <p14:creationId xmlns:p14="http://schemas.microsoft.com/office/powerpoint/2010/main" val="227179292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CC</a:t>
            </a:r>
            <a:endParaRPr lang="es-AR" dirty="0"/>
          </a:p>
        </p:txBody>
      </p:sp>
      <p:sp>
        <p:nvSpPr>
          <p:cNvPr id="3" name="2 Marcador de contenido"/>
          <p:cNvSpPr>
            <a:spLocks noGrp="1"/>
          </p:cNvSpPr>
          <p:nvPr>
            <p:ph idx="1"/>
          </p:nvPr>
        </p:nvSpPr>
        <p:spPr/>
        <p:txBody>
          <a:bodyPr>
            <a:normAutofit fontScale="92500"/>
          </a:bodyPr>
          <a:lstStyle/>
          <a:p>
            <a:pPr algn="just"/>
            <a:r>
              <a:rPr lang="es-ES_tradnl" sz="4400" b="1" i="1" dirty="0"/>
              <a:t> 2) Por el abandono que hiciere de alguno de sus hijos,  para  el que los  haya  abandonado,  aun  cuando quede bajo guarda o sea recogido por otro progenitor o un tercero. </a:t>
            </a:r>
            <a:endParaRPr lang="es-AR" sz="4400" i="1" dirty="0"/>
          </a:p>
          <a:p>
            <a:endParaRPr lang="es-AR" dirty="0"/>
          </a:p>
        </p:txBody>
      </p:sp>
    </p:spTree>
    <p:extLst>
      <p:ext uri="{BB962C8B-B14F-4D97-AF65-F5344CB8AC3E}">
        <p14:creationId xmlns:p14="http://schemas.microsoft.com/office/powerpoint/2010/main" val="127772661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CC</a:t>
            </a:r>
            <a:endParaRPr lang="es-AR" dirty="0"/>
          </a:p>
        </p:txBody>
      </p:sp>
      <p:sp>
        <p:nvSpPr>
          <p:cNvPr id="3" name="2 Marcador de contenido"/>
          <p:cNvSpPr>
            <a:spLocks noGrp="1"/>
          </p:cNvSpPr>
          <p:nvPr>
            <p:ph idx="1"/>
          </p:nvPr>
        </p:nvSpPr>
        <p:spPr/>
        <p:txBody>
          <a:bodyPr>
            <a:normAutofit fontScale="92500"/>
          </a:bodyPr>
          <a:lstStyle/>
          <a:p>
            <a:pPr algn="just"/>
            <a:r>
              <a:rPr lang="es-ES_tradnl" sz="4000" b="1" i="1" dirty="0"/>
              <a:t> 3) Por poner en peligro la seguridad,  la  salud física o psíquica o la  moralidad  del  hijo,  mediante  malos  tratamientos,   ejemplos perniciosos, inconducta notoria o delincuencia.</a:t>
            </a:r>
            <a:endParaRPr lang="es-AR" sz="4000" dirty="0"/>
          </a:p>
          <a:p>
            <a:endParaRPr lang="es-AR" dirty="0"/>
          </a:p>
        </p:txBody>
      </p:sp>
    </p:spTree>
    <p:extLst>
      <p:ext uri="{BB962C8B-B14F-4D97-AF65-F5344CB8AC3E}">
        <p14:creationId xmlns:p14="http://schemas.microsoft.com/office/powerpoint/2010/main" val="143781518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pPr marL="0" indent="0">
              <a:buNone/>
            </a:pPr>
            <a:r>
              <a:rPr lang="es-AR" dirty="0" smtClean="0"/>
              <a:t>Pérdida de la Patria Potestad</a:t>
            </a:r>
          </a:p>
          <a:p>
            <a:pPr marL="0" indent="0">
              <a:buNone/>
            </a:pPr>
            <a:r>
              <a:rPr lang="es-AR" dirty="0" smtClean="0"/>
              <a:t>Régimen Nacional vigente</a:t>
            </a:r>
            <a:endParaRPr lang="es-AR" dirty="0"/>
          </a:p>
        </p:txBody>
      </p:sp>
    </p:spTree>
    <p:extLst>
      <p:ext uri="{BB962C8B-B14F-4D97-AF65-F5344CB8AC3E}">
        <p14:creationId xmlns:p14="http://schemas.microsoft.com/office/powerpoint/2010/main" val="39831722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Art. 700 </a:t>
            </a:r>
            <a:r>
              <a:rPr lang="es-AR" dirty="0" err="1" smtClean="0"/>
              <a:t>CCyC</a:t>
            </a:r>
            <a:endParaRPr lang="es-AR" dirty="0"/>
          </a:p>
        </p:txBody>
      </p:sp>
      <p:sp>
        <p:nvSpPr>
          <p:cNvPr id="3" name="Marcador de contenido 2"/>
          <p:cNvSpPr>
            <a:spLocks noGrp="1"/>
          </p:cNvSpPr>
          <p:nvPr>
            <p:ph idx="1"/>
          </p:nvPr>
        </p:nvSpPr>
        <p:spPr/>
        <p:txBody>
          <a:bodyPr>
            <a:noAutofit/>
          </a:bodyPr>
          <a:lstStyle/>
          <a:p>
            <a:pPr marL="0" indent="0" algn="just">
              <a:buNone/>
            </a:pPr>
            <a:r>
              <a:rPr lang="es-AR" b="1" dirty="0"/>
              <a:t>Cualquiera de los progenitores queda privado de la responsabilidad parental por: </a:t>
            </a:r>
          </a:p>
          <a:p>
            <a:pPr marL="514350" indent="-514350" algn="just">
              <a:buAutoNum type="alphaLcPeriod"/>
            </a:pPr>
            <a:r>
              <a:rPr lang="es-AR" b="1" dirty="0"/>
              <a:t>ser condenado… de un delito doloso contra la persona o los bienes del hijo de que se trata; </a:t>
            </a:r>
          </a:p>
          <a:p>
            <a:pPr marL="514350" indent="-514350" algn="just">
              <a:buAutoNum type="alphaLcPeriod"/>
            </a:pPr>
            <a:r>
              <a:rPr lang="es-AR" b="1" dirty="0"/>
              <a:t>abandono del hijo, </a:t>
            </a:r>
          </a:p>
          <a:p>
            <a:pPr marL="514350" indent="-514350" algn="just">
              <a:buAutoNum type="alphaLcPeriod"/>
            </a:pPr>
            <a:r>
              <a:rPr lang="es-AR" b="1" dirty="0"/>
              <a:t>poner en peligro la seguridad, la salud física o psíquica del hijo; </a:t>
            </a:r>
          </a:p>
          <a:p>
            <a:pPr marL="514350" indent="-514350" algn="just">
              <a:buAutoNum type="alphaLcPeriod"/>
            </a:pPr>
            <a:r>
              <a:rPr lang="es-AR" b="1" dirty="0"/>
              <a:t>haberse declarado el estado de </a:t>
            </a:r>
            <a:r>
              <a:rPr lang="es-AR" b="1" dirty="0" err="1"/>
              <a:t>adoptabilidad</a:t>
            </a:r>
            <a:r>
              <a:rPr lang="es-AR" b="1" dirty="0"/>
              <a:t> del hijo.</a:t>
            </a:r>
          </a:p>
        </p:txBody>
      </p:sp>
    </p:spTree>
    <p:extLst>
      <p:ext uri="{BB962C8B-B14F-4D97-AF65-F5344CB8AC3E}">
        <p14:creationId xmlns:p14="http://schemas.microsoft.com/office/powerpoint/2010/main" val="20860589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pPr marL="0" indent="0">
              <a:buNone/>
            </a:pPr>
            <a:r>
              <a:rPr lang="es-AR" dirty="0" smtClean="0"/>
              <a:t>Suspensión de la Patria Potestad</a:t>
            </a:r>
          </a:p>
          <a:p>
            <a:pPr marL="0" indent="0">
              <a:buNone/>
            </a:pPr>
            <a:r>
              <a:rPr lang="es-AR" dirty="0" smtClean="0"/>
              <a:t>Régimen Nacional anterior</a:t>
            </a:r>
            <a:endParaRPr lang="es-AR" dirty="0"/>
          </a:p>
        </p:txBody>
      </p:sp>
    </p:spTree>
    <p:extLst>
      <p:ext uri="{BB962C8B-B14F-4D97-AF65-F5344CB8AC3E}">
        <p14:creationId xmlns:p14="http://schemas.microsoft.com/office/powerpoint/2010/main" val="416209158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Suspensión de la Patria Potestad</a:t>
            </a:r>
            <a:endParaRPr lang="es-AR" dirty="0"/>
          </a:p>
        </p:txBody>
      </p:sp>
      <p:sp>
        <p:nvSpPr>
          <p:cNvPr id="3" name="2 Marcador de contenido"/>
          <p:cNvSpPr>
            <a:spLocks noGrp="1"/>
          </p:cNvSpPr>
          <p:nvPr>
            <p:ph idx="1"/>
          </p:nvPr>
        </p:nvSpPr>
        <p:spPr/>
        <p:txBody>
          <a:bodyPr>
            <a:normAutofit fontScale="92500" lnSpcReduction="10000"/>
          </a:bodyPr>
          <a:lstStyle/>
          <a:p>
            <a:pPr algn="just">
              <a:buNone/>
            </a:pPr>
            <a:r>
              <a:rPr lang="es-ES_tradnl" b="1" dirty="0"/>
              <a:t> </a:t>
            </a:r>
            <a:r>
              <a:rPr lang="es-ES_tradnl" b="1" dirty="0" smtClean="0"/>
              <a:t>  </a:t>
            </a:r>
            <a:r>
              <a:rPr lang="es-ES_tradnl" sz="4000" b="1" i="1" dirty="0"/>
              <a:t>ARTICULO 309 CC.- El ejercicio  de  la  autoridad  de  los padres queda suspendido  mientras  dure  la ausencia de los padres, judicialmente declarada conforme a los arts. 15 a 21 de la LEY 14.394. </a:t>
            </a:r>
            <a:endParaRPr lang="es-AR" sz="4000" i="1" dirty="0"/>
          </a:p>
          <a:p>
            <a:endParaRPr lang="es-AR" dirty="0"/>
          </a:p>
        </p:txBody>
      </p:sp>
    </p:spTree>
    <p:extLst>
      <p:ext uri="{BB962C8B-B14F-4D97-AF65-F5344CB8AC3E}">
        <p14:creationId xmlns:p14="http://schemas.microsoft.com/office/powerpoint/2010/main" val="135771211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CC</a:t>
            </a:r>
            <a:endParaRPr lang="es-AR" dirty="0"/>
          </a:p>
        </p:txBody>
      </p:sp>
      <p:sp>
        <p:nvSpPr>
          <p:cNvPr id="3" name="2 Marcador de contenido"/>
          <p:cNvSpPr>
            <a:spLocks noGrp="1"/>
          </p:cNvSpPr>
          <p:nvPr>
            <p:ph idx="1"/>
          </p:nvPr>
        </p:nvSpPr>
        <p:spPr/>
        <p:txBody>
          <a:bodyPr>
            <a:normAutofit fontScale="92500" lnSpcReduction="10000"/>
          </a:bodyPr>
          <a:lstStyle/>
          <a:p>
            <a:pPr algn="just"/>
            <a:r>
              <a:rPr lang="es-ES_tradnl" sz="4000" b="1" i="1" dirty="0"/>
              <a:t>También queda suspendido en caso de interdicción de alguno  de los padres, o de inhabilitación según el art. 152 bis, </a:t>
            </a:r>
            <a:r>
              <a:rPr lang="es-ES_tradnl" sz="4000" b="1" i="1" dirty="0" err="1"/>
              <a:t>incs</a:t>
            </a:r>
            <a:r>
              <a:rPr lang="es-ES_tradnl" sz="4000" b="1" i="1" dirty="0"/>
              <a:t>. 1 y 2,  hasta que sea rehabilitado,  y  en  los supuestos establecidos en el art. 12 del Código Penal. </a:t>
            </a:r>
            <a:endParaRPr lang="es-AR" sz="4000" dirty="0"/>
          </a:p>
          <a:p>
            <a:endParaRPr lang="es-AR" dirty="0"/>
          </a:p>
        </p:txBody>
      </p:sp>
    </p:spTree>
    <p:extLst>
      <p:ext uri="{BB962C8B-B14F-4D97-AF65-F5344CB8AC3E}">
        <p14:creationId xmlns:p14="http://schemas.microsoft.com/office/powerpoint/2010/main" val="307673964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CC</a:t>
            </a:r>
            <a:endParaRPr lang="es-AR" dirty="0"/>
          </a:p>
        </p:txBody>
      </p:sp>
      <p:sp>
        <p:nvSpPr>
          <p:cNvPr id="3" name="2 Marcador de contenido"/>
          <p:cNvSpPr>
            <a:spLocks noGrp="1"/>
          </p:cNvSpPr>
          <p:nvPr>
            <p:ph idx="1"/>
          </p:nvPr>
        </p:nvSpPr>
        <p:spPr/>
        <p:txBody>
          <a:bodyPr>
            <a:normAutofit fontScale="92500" lnSpcReduction="20000"/>
          </a:bodyPr>
          <a:lstStyle/>
          <a:p>
            <a:pPr algn="just"/>
            <a:r>
              <a:rPr lang="es-ES_tradnl" sz="4000" b="1" i="1" dirty="0"/>
              <a:t>Podrá suspenderse el ejercicio  de  la  autoridad en caso de que los hijos  sean  entregados  por  sus  padres  a un  establecimiento  de protección de menores.  La suspensión será resuelta  con audiencia de los padres, de acuerdo a las circunstancias del caso.</a:t>
            </a:r>
            <a:endParaRPr lang="es-AR" sz="4000" i="1" dirty="0"/>
          </a:p>
          <a:p>
            <a:endParaRPr lang="es-AR" dirty="0"/>
          </a:p>
        </p:txBody>
      </p:sp>
    </p:spTree>
    <p:extLst>
      <p:ext uri="{BB962C8B-B14F-4D97-AF65-F5344CB8AC3E}">
        <p14:creationId xmlns:p14="http://schemas.microsoft.com/office/powerpoint/2010/main" val="2586626340"/>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pPr marL="0" indent="0">
              <a:buNone/>
            </a:pPr>
            <a:r>
              <a:rPr lang="es-AR" dirty="0" smtClean="0"/>
              <a:t>Suspensión de la Patria Potestad</a:t>
            </a:r>
          </a:p>
          <a:p>
            <a:pPr marL="0" indent="0">
              <a:buNone/>
            </a:pPr>
            <a:r>
              <a:rPr lang="es-AR" dirty="0" smtClean="0"/>
              <a:t>Régimen Nacional vigente</a:t>
            </a:r>
            <a:endParaRPr lang="es-AR" dirty="0"/>
          </a:p>
        </p:txBody>
      </p:sp>
    </p:spTree>
    <p:extLst>
      <p:ext uri="{BB962C8B-B14F-4D97-AF65-F5344CB8AC3E}">
        <p14:creationId xmlns:p14="http://schemas.microsoft.com/office/powerpoint/2010/main" val="318662477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Art. 702 </a:t>
            </a:r>
            <a:r>
              <a:rPr lang="es-AR" dirty="0" err="1" smtClean="0"/>
              <a:t>CCyC</a:t>
            </a:r>
            <a:endParaRPr lang="es-AR" dirty="0"/>
          </a:p>
        </p:txBody>
      </p:sp>
      <p:sp>
        <p:nvSpPr>
          <p:cNvPr id="3" name="Marcador de contenido 2"/>
          <p:cNvSpPr>
            <a:spLocks noGrp="1"/>
          </p:cNvSpPr>
          <p:nvPr>
            <p:ph idx="1"/>
          </p:nvPr>
        </p:nvSpPr>
        <p:spPr/>
        <p:txBody>
          <a:bodyPr>
            <a:normAutofit/>
          </a:bodyPr>
          <a:lstStyle/>
          <a:p>
            <a:pPr marL="0" indent="0">
              <a:buNone/>
            </a:pPr>
            <a:r>
              <a:rPr lang="es-MX" b="1" i="1" dirty="0" smtClean="0"/>
              <a:t>El </a:t>
            </a:r>
            <a:r>
              <a:rPr lang="es-MX" b="1" i="1" dirty="0"/>
              <a:t>ejercicio de la responsabilidad parental queda suspendido mientras dure: </a:t>
            </a:r>
            <a:endParaRPr lang="es-MX" b="1" i="1" dirty="0" smtClean="0"/>
          </a:p>
          <a:p>
            <a:pPr marL="514350" indent="-514350">
              <a:buAutoNum type="alphaLcPeriod"/>
            </a:pPr>
            <a:r>
              <a:rPr lang="es-MX" b="1" i="1" dirty="0" smtClean="0"/>
              <a:t>la </a:t>
            </a:r>
            <a:r>
              <a:rPr lang="es-MX" b="1" i="1" dirty="0"/>
              <a:t>declaración de ausencia con presunción de fallecimiento; </a:t>
            </a:r>
            <a:endParaRPr lang="es-MX" b="1" i="1" dirty="0" smtClean="0"/>
          </a:p>
          <a:p>
            <a:pPr marL="514350" indent="-514350">
              <a:buAutoNum type="alphaLcPeriod"/>
            </a:pPr>
            <a:r>
              <a:rPr lang="es-MX" b="1" i="1" dirty="0" smtClean="0"/>
              <a:t>el </a:t>
            </a:r>
            <a:r>
              <a:rPr lang="es-MX" b="1" i="1" dirty="0"/>
              <a:t>plazo de la condena a reclusión y la prisión por más de tres años; </a:t>
            </a:r>
            <a:endParaRPr lang="es-MX" b="1" i="1" dirty="0" smtClean="0"/>
          </a:p>
          <a:p>
            <a:pPr marL="514350" indent="-514350">
              <a:buAutoNum type="alphaLcPeriod"/>
            </a:pPr>
            <a:r>
              <a:rPr lang="es-MX" b="1" i="1" dirty="0" smtClean="0"/>
              <a:t>la </a:t>
            </a:r>
            <a:r>
              <a:rPr lang="es-MX" b="1" i="1" dirty="0"/>
              <a:t>declaración por sentencia firme de la limitación de la capacidad por razones graves de salud mental que impiden al progenitor dicho ejercicio; </a:t>
            </a:r>
            <a:endParaRPr lang="es-AR" b="1" dirty="0"/>
          </a:p>
          <a:p>
            <a:pPr marL="0" indent="0">
              <a:buNone/>
            </a:pPr>
            <a:endParaRPr lang="es-AR" dirty="0"/>
          </a:p>
        </p:txBody>
      </p:sp>
    </p:spTree>
    <p:extLst>
      <p:ext uri="{BB962C8B-B14F-4D97-AF65-F5344CB8AC3E}">
        <p14:creationId xmlns:p14="http://schemas.microsoft.com/office/powerpoint/2010/main" val="32579363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Art. 702 </a:t>
            </a:r>
            <a:r>
              <a:rPr lang="es-AR" dirty="0" err="1" smtClean="0"/>
              <a:t>CCyC</a:t>
            </a:r>
            <a:endParaRPr lang="es-AR" dirty="0"/>
          </a:p>
        </p:txBody>
      </p:sp>
      <p:sp>
        <p:nvSpPr>
          <p:cNvPr id="3" name="Marcador de contenido 2"/>
          <p:cNvSpPr>
            <a:spLocks noGrp="1"/>
          </p:cNvSpPr>
          <p:nvPr>
            <p:ph idx="1"/>
          </p:nvPr>
        </p:nvSpPr>
        <p:spPr/>
        <p:txBody>
          <a:bodyPr>
            <a:normAutofit/>
          </a:bodyPr>
          <a:lstStyle/>
          <a:p>
            <a:pPr marL="0" indent="0" algn="ctr">
              <a:buNone/>
            </a:pPr>
            <a:endParaRPr lang="es-MX" sz="4000" b="1" i="1" dirty="0"/>
          </a:p>
          <a:p>
            <a:pPr marL="0" indent="0" algn="ctr">
              <a:buNone/>
            </a:pPr>
            <a:r>
              <a:rPr lang="es-MX" sz="4000" b="1" i="1" dirty="0"/>
              <a:t>d. la convivencia del hijo con un tercero, separado de sus progenitores por razones graves, de conformidad con lo establecido en leyes especiales.</a:t>
            </a:r>
            <a:endParaRPr lang="es-AR" sz="4000" b="1" dirty="0"/>
          </a:p>
        </p:txBody>
      </p:sp>
    </p:spTree>
    <p:extLst>
      <p:ext uri="{BB962C8B-B14F-4D97-AF65-F5344CB8AC3E}">
        <p14:creationId xmlns:p14="http://schemas.microsoft.com/office/powerpoint/2010/main" val="139589576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pPr marL="0" indent="0">
              <a:buNone/>
            </a:pPr>
            <a:r>
              <a:rPr lang="es-AR" dirty="0" smtClean="0"/>
              <a:t>Protocolo </a:t>
            </a:r>
          </a:p>
          <a:p>
            <a:pPr marL="0" indent="0">
              <a:buNone/>
            </a:pPr>
            <a:r>
              <a:rPr lang="es-AR" dirty="0" smtClean="0"/>
              <a:t>Régimen Nacional anterior</a:t>
            </a:r>
            <a:endParaRPr lang="es-AR" dirty="0"/>
          </a:p>
        </p:txBody>
      </p:sp>
    </p:spTree>
    <p:extLst>
      <p:ext uri="{BB962C8B-B14F-4D97-AF65-F5344CB8AC3E}">
        <p14:creationId xmlns:p14="http://schemas.microsoft.com/office/powerpoint/2010/main" val="306220515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algn="just"/>
            <a:r>
              <a:rPr lang="es-ES_tradnl" b="1" i="1" dirty="0"/>
              <a:t>ARTICULO </a:t>
            </a:r>
            <a:r>
              <a:rPr lang="es-ES_tradnl" b="1" i="1" dirty="0" smtClean="0"/>
              <a:t>310 CC </a:t>
            </a:r>
            <a:r>
              <a:rPr lang="es-ES_tradnl" b="1" i="1" dirty="0"/>
              <a:t>(anterior).- Perdida la autoridad por uno de los progenitores, o suspendido uno de ellos en su ejercicio,  continuará ejerciéndolo el otro.  En su defecto,  y no dándose el caso de  tutela  legal  por pariente consanguíneo idóneo,  en  orden  de  grado  excluyente, los menores quedarán bajo el patronato del Estado nacional o provincial.</a:t>
            </a:r>
            <a:endParaRPr lang="es-AR" dirty="0"/>
          </a:p>
          <a:p>
            <a:endParaRPr lang="es-AR" dirty="0"/>
          </a:p>
        </p:txBody>
      </p:sp>
    </p:spTree>
    <p:extLst>
      <p:ext uri="{BB962C8B-B14F-4D97-AF65-F5344CB8AC3E}">
        <p14:creationId xmlns:p14="http://schemas.microsoft.com/office/powerpoint/2010/main" val="1055077308"/>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fontScale="92500" lnSpcReduction="10000"/>
          </a:bodyPr>
          <a:lstStyle/>
          <a:p>
            <a:pPr marL="0" indent="0" algn="just">
              <a:buNone/>
            </a:pPr>
            <a:r>
              <a:rPr lang="es-AR" sz="3600" b="1" i="1" dirty="0"/>
              <a:t>Art. 310 CC.-</a:t>
            </a:r>
            <a:r>
              <a:rPr lang="es-AR" sz="3600" b="1" dirty="0"/>
              <a:t> Si uno de los progenitores fuera privado o suspendido en el ejercicio de la patria potestad, continuará ejerciéndola el otro. En su defecto, y </a:t>
            </a:r>
            <a:r>
              <a:rPr lang="es-AR" sz="3600" b="1" u="sng" dirty="0"/>
              <a:t>no dándose el caso de tutela legal por pariente consanguíneo idóneo, en orden de grado excluyente, el juez proveerá a la tutela de las personas menores de edad."</a:t>
            </a:r>
            <a:endParaRPr lang="es-AR" sz="3600" u="sng" dirty="0"/>
          </a:p>
          <a:p>
            <a:endParaRPr lang="es-AR" dirty="0"/>
          </a:p>
        </p:txBody>
      </p:sp>
    </p:spTree>
    <p:extLst>
      <p:ext uri="{BB962C8B-B14F-4D97-AF65-F5344CB8AC3E}">
        <p14:creationId xmlns:p14="http://schemas.microsoft.com/office/powerpoint/2010/main" val="923533497"/>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pPr marL="0" indent="0">
              <a:buNone/>
            </a:pPr>
            <a:r>
              <a:rPr lang="es-AR" dirty="0" smtClean="0"/>
              <a:t>Protocolo</a:t>
            </a:r>
          </a:p>
          <a:p>
            <a:pPr marL="0" indent="0">
              <a:buNone/>
            </a:pPr>
            <a:r>
              <a:rPr lang="es-AR" dirty="0" smtClean="0"/>
              <a:t>Régimen Nacional vigente</a:t>
            </a:r>
            <a:endParaRPr lang="es-AR" dirty="0"/>
          </a:p>
        </p:txBody>
      </p:sp>
    </p:spTree>
    <p:extLst>
      <p:ext uri="{BB962C8B-B14F-4D97-AF65-F5344CB8AC3E}">
        <p14:creationId xmlns:p14="http://schemas.microsoft.com/office/powerpoint/2010/main" val="111341297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Art. 657 </a:t>
            </a:r>
            <a:r>
              <a:rPr lang="es-AR" dirty="0" err="1" smtClean="0"/>
              <a:t>CCyC</a:t>
            </a:r>
            <a:r>
              <a:rPr lang="es-AR" dirty="0" smtClean="0"/>
              <a:t> guarda del juez</a:t>
            </a:r>
            <a:endParaRPr lang="es-AR" dirty="0"/>
          </a:p>
        </p:txBody>
      </p:sp>
      <p:sp>
        <p:nvSpPr>
          <p:cNvPr id="3" name="Marcador de contenido 2"/>
          <p:cNvSpPr>
            <a:spLocks noGrp="1"/>
          </p:cNvSpPr>
          <p:nvPr>
            <p:ph idx="1"/>
          </p:nvPr>
        </p:nvSpPr>
        <p:spPr/>
        <p:txBody>
          <a:bodyPr/>
          <a:lstStyle/>
          <a:p>
            <a:pPr marL="0" indent="0" algn="just">
              <a:buNone/>
            </a:pPr>
            <a:r>
              <a:rPr lang="es-MX" b="1" i="1" dirty="0"/>
              <a:t>“Otorgamiento de la guarda a un pariente. En supuestos de especial gravedad, </a:t>
            </a:r>
            <a:r>
              <a:rPr lang="es-MX" b="1" i="1" u="sng" dirty="0"/>
              <a:t>el juez puede otorgar la guarda a un pariente por un plazo de un año,</a:t>
            </a:r>
            <a:r>
              <a:rPr lang="es-MX" b="1" i="1" dirty="0"/>
              <a:t> prorrogable por razones fundadas por otro periodo igual. Vencido el plazo el juez debe resolver la situación del niño, niña o adolescente mediante otras figuras que se regulan en este Código</a:t>
            </a:r>
            <a:r>
              <a:rPr lang="es-MX" b="1" i="1" dirty="0" smtClean="0"/>
              <a:t>”</a:t>
            </a:r>
            <a:endParaRPr lang="es-AR" b="1" dirty="0"/>
          </a:p>
          <a:p>
            <a:pPr marL="0" indent="0">
              <a:buNone/>
            </a:pPr>
            <a:endParaRPr lang="es-AR" dirty="0"/>
          </a:p>
        </p:txBody>
      </p:sp>
    </p:spTree>
    <p:extLst>
      <p:ext uri="{BB962C8B-B14F-4D97-AF65-F5344CB8AC3E}">
        <p14:creationId xmlns:p14="http://schemas.microsoft.com/office/powerpoint/2010/main" val="258481660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Art. 643 </a:t>
            </a:r>
            <a:r>
              <a:rPr lang="es-AR" dirty="0" err="1" smtClean="0"/>
              <a:t>CCyC</a:t>
            </a:r>
            <a:r>
              <a:rPr lang="es-AR" dirty="0" smtClean="0"/>
              <a:t> guarda a un pariente consensuada</a:t>
            </a:r>
            <a:endParaRPr lang="es-AR" dirty="0"/>
          </a:p>
        </p:txBody>
      </p:sp>
      <p:sp>
        <p:nvSpPr>
          <p:cNvPr id="3" name="Marcador de contenido 2"/>
          <p:cNvSpPr>
            <a:spLocks noGrp="1"/>
          </p:cNvSpPr>
          <p:nvPr>
            <p:ph idx="1"/>
          </p:nvPr>
        </p:nvSpPr>
        <p:spPr/>
        <p:txBody>
          <a:bodyPr>
            <a:normAutofit/>
          </a:bodyPr>
          <a:lstStyle/>
          <a:p>
            <a:pPr marL="0" indent="0" algn="just">
              <a:buNone/>
            </a:pPr>
            <a:r>
              <a:rPr lang="es-AR" b="1" dirty="0"/>
              <a:t>“En el interés del hijo y por razones suficientemente justificadas, los progenitores pueden convenir que el ejercicio de la responsabilidad parental sea otorgado a un pariente, sin perjuicio de lo establecido en el artículo </a:t>
            </a:r>
            <a:r>
              <a:rPr lang="es-AR" b="1" dirty="0" smtClean="0"/>
              <a:t>674”</a:t>
            </a:r>
          </a:p>
          <a:p>
            <a:pPr marL="0" indent="0" algn="just">
              <a:buNone/>
            </a:pPr>
            <a:r>
              <a:rPr lang="es-AR" b="1" dirty="0"/>
              <a:t>-</a:t>
            </a:r>
            <a:r>
              <a:rPr lang="es-AR" b="1" dirty="0" smtClean="0"/>
              <a:t>debe </a:t>
            </a:r>
            <a:r>
              <a:rPr lang="es-AR" b="1" dirty="0"/>
              <a:t>ser homologado judicialmente, </a:t>
            </a:r>
            <a:endParaRPr lang="es-AR" b="1" dirty="0" smtClean="0"/>
          </a:p>
          <a:p>
            <a:pPr marL="0" indent="0" algn="just">
              <a:buNone/>
            </a:pPr>
            <a:r>
              <a:rPr lang="es-AR" b="1" dirty="0"/>
              <a:t>-</a:t>
            </a:r>
            <a:r>
              <a:rPr lang="es-AR" b="1" dirty="0" smtClean="0"/>
              <a:t>debiendo </a:t>
            </a:r>
            <a:r>
              <a:rPr lang="es-AR" b="1" dirty="0"/>
              <a:t>oírse necesariamente al hijo. </a:t>
            </a:r>
            <a:endParaRPr lang="es-AR" b="1" dirty="0" smtClean="0"/>
          </a:p>
          <a:p>
            <a:pPr marL="0" indent="0" algn="just">
              <a:buNone/>
            </a:pPr>
            <a:r>
              <a:rPr lang="es-AR" b="1" dirty="0" smtClean="0"/>
              <a:t>-tiene </a:t>
            </a:r>
            <a:r>
              <a:rPr lang="es-AR" b="1" dirty="0"/>
              <a:t>un plazo máximo de un año, pudiendo renovarse judicialmente por razones debidamente fundadas, por un período </a:t>
            </a:r>
            <a:r>
              <a:rPr lang="es-AR" b="1" dirty="0" smtClean="0"/>
              <a:t>más</a:t>
            </a:r>
            <a:endParaRPr lang="es-AR" b="1" dirty="0"/>
          </a:p>
        </p:txBody>
      </p:sp>
    </p:spTree>
    <p:extLst>
      <p:ext uri="{BB962C8B-B14F-4D97-AF65-F5344CB8AC3E}">
        <p14:creationId xmlns:p14="http://schemas.microsoft.com/office/powerpoint/2010/main" val="518192801"/>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normAutofit/>
          </a:bodyPr>
          <a:lstStyle/>
          <a:p>
            <a:pPr algn="just"/>
            <a:r>
              <a:rPr lang="es-AR" b="1" dirty="0"/>
              <a:t>ARTÍCULO 674.- Delegación en el progenitor afín. El progenitor a cargo del hijo puede delegar a su cónyuge o conviviente el ejercicio de la responsabilidad parental cuando no estuviera en condiciones de cumplir la función en forma plena por razones de viaje, enfermedad o incapacidad transitoria, y siempre que exista imposibilidad para su desempeño por parte del otro progenitor, o no fuera conveniente que este último asuma su ejercicio. Esta delegación requiere la homologación judicial, excepto que el otro progenitor exprese su acuerdo de modo fehaciente. </a:t>
            </a:r>
          </a:p>
        </p:txBody>
      </p:sp>
    </p:spTree>
    <p:extLst>
      <p:ext uri="{BB962C8B-B14F-4D97-AF65-F5344CB8AC3E}">
        <p14:creationId xmlns:p14="http://schemas.microsoft.com/office/powerpoint/2010/main" val="354165076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Art. 643 </a:t>
            </a:r>
            <a:r>
              <a:rPr lang="es-AR" dirty="0" err="1" smtClean="0"/>
              <a:t>CCyC</a:t>
            </a:r>
            <a:endParaRPr lang="es-AR" dirty="0"/>
          </a:p>
        </p:txBody>
      </p:sp>
      <p:sp>
        <p:nvSpPr>
          <p:cNvPr id="3" name="Marcador de contenido 2"/>
          <p:cNvSpPr>
            <a:spLocks noGrp="1"/>
          </p:cNvSpPr>
          <p:nvPr>
            <p:ph idx="1"/>
          </p:nvPr>
        </p:nvSpPr>
        <p:spPr/>
        <p:txBody>
          <a:bodyPr>
            <a:normAutofit/>
          </a:bodyPr>
          <a:lstStyle/>
          <a:p>
            <a:pPr marL="0" indent="0" algn="just">
              <a:buNone/>
            </a:pPr>
            <a:r>
              <a:rPr lang="es-AR" b="1" dirty="0"/>
              <a:t>“En el interés del hijo y por razones suficientemente justificadas, los progenitores pueden convenir que el ejercicio de la responsabilidad parental sea otorgado a un pariente, sin perjuicio de lo establecido en el artículo </a:t>
            </a:r>
            <a:r>
              <a:rPr lang="es-AR" b="1" dirty="0" smtClean="0"/>
              <a:t>674”</a:t>
            </a:r>
          </a:p>
          <a:p>
            <a:pPr marL="0" indent="0" algn="just">
              <a:buNone/>
            </a:pPr>
            <a:r>
              <a:rPr lang="es-AR" b="1" dirty="0"/>
              <a:t>-</a:t>
            </a:r>
            <a:r>
              <a:rPr lang="es-AR" b="1" dirty="0" smtClean="0"/>
              <a:t>debe </a:t>
            </a:r>
            <a:r>
              <a:rPr lang="es-AR" b="1" dirty="0"/>
              <a:t>ser homologado judicialmente, </a:t>
            </a:r>
            <a:endParaRPr lang="es-AR" b="1" dirty="0" smtClean="0"/>
          </a:p>
          <a:p>
            <a:pPr marL="0" indent="0" algn="just">
              <a:buNone/>
            </a:pPr>
            <a:r>
              <a:rPr lang="es-AR" b="1" dirty="0"/>
              <a:t>-</a:t>
            </a:r>
            <a:r>
              <a:rPr lang="es-AR" b="1" dirty="0" smtClean="0"/>
              <a:t>debiendo </a:t>
            </a:r>
            <a:r>
              <a:rPr lang="es-AR" b="1" dirty="0"/>
              <a:t>oírse necesariamente al hijo. </a:t>
            </a:r>
            <a:endParaRPr lang="es-AR" b="1" dirty="0" smtClean="0"/>
          </a:p>
          <a:p>
            <a:pPr marL="0" indent="0" algn="just">
              <a:buNone/>
            </a:pPr>
            <a:r>
              <a:rPr lang="es-AR" b="1" dirty="0" smtClean="0"/>
              <a:t>-tiene </a:t>
            </a:r>
            <a:r>
              <a:rPr lang="es-AR" b="1" dirty="0"/>
              <a:t>un plazo máximo de un año, pudiendo renovarse judicialmente por razones debidamente fundadas, por un período </a:t>
            </a:r>
            <a:r>
              <a:rPr lang="es-AR" b="1" dirty="0" smtClean="0"/>
              <a:t>más</a:t>
            </a:r>
            <a:endParaRPr lang="es-AR" b="1" dirty="0"/>
          </a:p>
        </p:txBody>
      </p:sp>
    </p:spTree>
    <p:extLst>
      <p:ext uri="{BB962C8B-B14F-4D97-AF65-F5344CB8AC3E}">
        <p14:creationId xmlns:p14="http://schemas.microsoft.com/office/powerpoint/2010/main" val="133600001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y…</a:t>
            </a:r>
            <a:endParaRPr lang="es-AR" dirty="0"/>
          </a:p>
        </p:txBody>
      </p:sp>
      <p:sp>
        <p:nvSpPr>
          <p:cNvPr id="3" name="Marcador de contenido 2"/>
          <p:cNvSpPr>
            <a:spLocks noGrp="1"/>
          </p:cNvSpPr>
          <p:nvPr>
            <p:ph idx="1"/>
          </p:nvPr>
        </p:nvSpPr>
        <p:spPr/>
        <p:txBody>
          <a:bodyPr/>
          <a:lstStyle/>
          <a:p>
            <a:pPr marL="0" indent="0" algn="ctr">
              <a:buNone/>
            </a:pPr>
            <a:r>
              <a:rPr lang="es-MX" b="1" dirty="0"/>
              <a:t>S</a:t>
            </a:r>
            <a:r>
              <a:rPr lang="es-MX" b="1" dirty="0" smtClean="0"/>
              <a:t>e </a:t>
            </a:r>
            <a:r>
              <a:rPr lang="es-MX" b="1" dirty="0"/>
              <a:t>encuentra suspendido el ejercicio de la responsabilidad parental por imperio del Art. 702 inciso d del </a:t>
            </a:r>
            <a:r>
              <a:rPr lang="es-MX" b="1" dirty="0" err="1"/>
              <a:t>CCyC</a:t>
            </a:r>
            <a:r>
              <a:rPr lang="es-MX" b="1" dirty="0"/>
              <a:t>.</a:t>
            </a:r>
            <a:endParaRPr lang="es-AR" b="1" dirty="0"/>
          </a:p>
          <a:p>
            <a:pPr marL="0" indent="0" algn="ctr">
              <a:buNone/>
            </a:pPr>
            <a:r>
              <a:rPr lang="es-MX" b="1" i="1" dirty="0"/>
              <a:t>“d) la convivencia del hijo con un tercero, separado de sus progenitores por razones graves, de conformidad con lo establecido en leyes especiales”.</a:t>
            </a:r>
            <a:endParaRPr lang="es-AR" b="1" dirty="0"/>
          </a:p>
          <a:p>
            <a:pPr marL="0" indent="0">
              <a:buNone/>
            </a:pPr>
            <a:endParaRPr lang="es-AR" dirty="0"/>
          </a:p>
        </p:txBody>
      </p:sp>
    </p:spTree>
    <p:extLst>
      <p:ext uri="{BB962C8B-B14F-4D97-AF65-F5344CB8AC3E}">
        <p14:creationId xmlns:p14="http://schemas.microsoft.com/office/powerpoint/2010/main" val="3750922964"/>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Art. 638 </a:t>
            </a:r>
            <a:r>
              <a:rPr lang="es-AR" dirty="0" err="1" smtClean="0"/>
              <a:t>CCyC</a:t>
            </a:r>
            <a:endParaRPr lang="es-AR" dirty="0"/>
          </a:p>
        </p:txBody>
      </p:sp>
      <p:sp>
        <p:nvSpPr>
          <p:cNvPr id="3" name="Marcador de contenido 2"/>
          <p:cNvSpPr>
            <a:spLocks noGrp="1"/>
          </p:cNvSpPr>
          <p:nvPr>
            <p:ph idx="1"/>
          </p:nvPr>
        </p:nvSpPr>
        <p:spPr/>
        <p:txBody>
          <a:bodyPr>
            <a:normAutofit fontScale="92500" lnSpcReduction="10000"/>
          </a:bodyPr>
          <a:lstStyle/>
          <a:p>
            <a:pPr marL="0" indent="0" algn="just">
              <a:buNone/>
            </a:pPr>
            <a:r>
              <a:rPr lang="es-MX" sz="3600" b="1" i="1" dirty="0"/>
              <a:t>Responsabilidad parental. Concepto. La responsabilidad parental es el conjunto de deberes y derechos que corresponden a los progenitores sobre la persona y bienes del hijo, para su protección, desarrollo y formación integral mientras sea menor de edad y no se haya emancipado. </a:t>
            </a:r>
            <a:endParaRPr lang="es-AR" sz="3600" b="1" dirty="0"/>
          </a:p>
          <a:p>
            <a:endParaRPr lang="es-AR" dirty="0"/>
          </a:p>
        </p:txBody>
      </p:sp>
    </p:spTree>
    <p:extLst>
      <p:ext uri="{BB962C8B-B14F-4D97-AF65-F5344CB8AC3E}">
        <p14:creationId xmlns:p14="http://schemas.microsoft.com/office/powerpoint/2010/main" val="387034057"/>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Art. 640 </a:t>
            </a:r>
            <a:r>
              <a:rPr lang="es-AR" dirty="0" err="1" smtClean="0"/>
              <a:t>CCyC</a:t>
            </a:r>
            <a:endParaRPr lang="es-AR" dirty="0"/>
          </a:p>
        </p:txBody>
      </p:sp>
      <p:sp>
        <p:nvSpPr>
          <p:cNvPr id="3" name="Marcador de contenido 2"/>
          <p:cNvSpPr>
            <a:spLocks noGrp="1"/>
          </p:cNvSpPr>
          <p:nvPr>
            <p:ph idx="1"/>
          </p:nvPr>
        </p:nvSpPr>
        <p:spPr/>
        <p:txBody>
          <a:bodyPr/>
          <a:lstStyle/>
          <a:p>
            <a:pPr marL="0" indent="0">
              <a:buNone/>
            </a:pPr>
            <a:r>
              <a:rPr lang="es-AR" b="1" dirty="0"/>
              <a:t>ARTÍCULO 640.- Figuras legales derivadas de la responsabilidad parental. Este Código regula: </a:t>
            </a:r>
            <a:endParaRPr lang="es-AR" b="1" dirty="0" smtClean="0"/>
          </a:p>
          <a:p>
            <a:pPr marL="514350" indent="-514350">
              <a:buAutoNum type="alphaLcPeriod"/>
            </a:pPr>
            <a:r>
              <a:rPr lang="es-AR" b="1" dirty="0" smtClean="0"/>
              <a:t>la </a:t>
            </a:r>
            <a:r>
              <a:rPr lang="es-AR" b="1" dirty="0"/>
              <a:t>titularidad y el ejercicio de la responsabilidad parental; </a:t>
            </a:r>
            <a:endParaRPr lang="es-AR" b="1" dirty="0" smtClean="0"/>
          </a:p>
          <a:p>
            <a:pPr marL="514350" indent="-514350">
              <a:buAutoNum type="alphaLcPeriod"/>
            </a:pPr>
            <a:r>
              <a:rPr lang="es-AR" b="1" dirty="0" smtClean="0"/>
              <a:t>el </a:t>
            </a:r>
            <a:r>
              <a:rPr lang="es-AR" b="1" dirty="0"/>
              <a:t>cuidado personal del hijo por los progenitores; </a:t>
            </a:r>
            <a:endParaRPr lang="es-AR" b="1" dirty="0" smtClean="0"/>
          </a:p>
          <a:p>
            <a:pPr marL="514350" indent="-514350">
              <a:buAutoNum type="alphaLcPeriod"/>
            </a:pPr>
            <a:r>
              <a:rPr lang="es-AR" b="1" dirty="0" smtClean="0"/>
              <a:t>la </a:t>
            </a:r>
            <a:r>
              <a:rPr lang="es-AR" b="1" dirty="0"/>
              <a:t>guarda otorgada por el juez a un tercero.</a:t>
            </a:r>
          </a:p>
        </p:txBody>
      </p:sp>
    </p:spTree>
    <p:extLst>
      <p:ext uri="{BB962C8B-B14F-4D97-AF65-F5344CB8AC3E}">
        <p14:creationId xmlns:p14="http://schemas.microsoft.com/office/powerpoint/2010/main" val="20138142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Tutela</a:t>
            </a:r>
            <a:endParaRPr lang="es-AR" dirty="0"/>
          </a:p>
        </p:txBody>
      </p:sp>
      <p:sp>
        <p:nvSpPr>
          <p:cNvPr id="3" name="Marcador de contenido 2"/>
          <p:cNvSpPr>
            <a:spLocks noGrp="1"/>
          </p:cNvSpPr>
          <p:nvPr>
            <p:ph idx="1"/>
          </p:nvPr>
        </p:nvSpPr>
        <p:spPr/>
        <p:txBody>
          <a:bodyPr>
            <a:normAutofit lnSpcReduction="10000"/>
          </a:bodyPr>
          <a:lstStyle/>
          <a:p>
            <a:pPr marL="0" indent="0" algn="just">
              <a:buNone/>
            </a:pPr>
            <a:r>
              <a:rPr lang="es-AR" b="1" dirty="0"/>
              <a:t>ARTÍCULO 104.- Concepto y principios generales. La tutela está destinada a brindar protección a la persona y bienes de un niño, niña o adolescente que no ha alcanzado la plenitud de su capacidad civil cuando no haya persona que ejerza la responsabilidad </a:t>
            </a:r>
            <a:r>
              <a:rPr lang="es-AR" b="1" dirty="0" smtClean="0"/>
              <a:t>parental…</a:t>
            </a:r>
          </a:p>
          <a:p>
            <a:pPr marL="0" indent="0" algn="just">
              <a:buNone/>
            </a:pPr>
            <a:r>
              <a:rPr lang="es-AR" b="1" dirty="0" smtClean="0"/>
              <a:t>Si </a:t>
            </a:r>
            <a:r>
              <a:rPr lang="es-AR" b="1" dirty="0"/>
              <a:t>se hubiera otorgado la guarda a un pariente de conformidad con lo previsto en el Título de la responsabilidad parental, la protección de la persona y bienes del niño, niña y adolescente puede quedar a cargo del guardador por decisión del juez que otorgó la guarda, si ello es más beneficioso para su interés superior; </a:t>
            </a:r>
            <a:endParaRPr lang="es-AR" b="1" dirty="0" smtClean="0"/>
          </a:p>
          <a:p>
            <a:pPr marL="0" indent="0" algn="just">
              <a:buNone/>
            </a:pPr>
            <a:r>
              <a:rPr lang="es-AR" b="1" dirty="0"/>
              <a:t>E</a:t>
            </a:r>
            <a:r>
              <a:rPr lang="es-AR" b="1" dirty="0" smtClean="0"/>
              <a:t>n </a:t>
            </a:r>
            <a:r>
              <a:rPr lang="es-AR" b="1" dirty="0"/>
              <a:t>igual sentido, si los titulares de la responsabilidad parental delegaron su ejercicio a un pariente. </a:t>
            </a:r>
            <a:endParaRPr lang="es-AR" b="1" dirty="0" smtClean="0"/>
          </a:p>
          <a:p>
            <a:pPr marL="0" indent="0" algn="just">
              <a:buNone/>
            </a:pPr>
            <a:r>
              <a:rPr lang="es-AR" b="1" dirty="0" smtClean="0"/>
              <a:t>En </a:t>
            </a:r>
            <a:r>
              <a:rPr lang="es-AR" b="1" dirty="0"/>
              <a:t>ambos supuestos, el guardador es el representante legal del niño, niña o adolescente en todas aquellas cuestiones de carácter patrimonial.</a:t>
            </a:r>
          </a:p>
        </p:txBody>
      </p:sp>
    </p:spTree>
    <p:extLst>
      <p:ext uri="{BB962C8B-B14F-4D97-AF65-F5344CB8AC3E}">
        <p14:creationId xmlns:p14="http://schemas.microsoft.com/office/powerpoint/2010/main" val="95666292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ADOPCIÓN</a:t>
            </a:r>
            <a:endParaRPr lang="es-AR" b="1" dirty="0"/>
          </a:p>
        </p:txBody>
      </p:sp>
      <p:sp>
        <p:nvSpPr>
          <p:cNvPr id="3" name="2 Marcador de contenido"/>
          <p:cNvSpPr>
            <a:spLocks noGrp="1"/>
          </p:cNvSpPr>
          <p:nvPr>
            <p:ph idx="1"/>
          </p:nvPr>
        </p:nvSpPr>
        <p:spPr/>
        <p:txBody>
          <a:bodyPr/>
          <a:lstStyle/>
          <a:p>
            <a:endParaRPr lang="es-AR" dirty="0"/>
          </a:p>
        </p:txBody>
      </p:sp>
    </p:spTree>
    <p:extLst>
      <p:ext uri="{BB962C8B-B14F-4D97-AF65-F5344CB8AC3E}">
        <p14:creationId xmlns:p14="http://schemas.microsoft.com/office/powerpoint/2010/main" val="128723181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fontScale="92500" lnSpcReduction="20000"/>
          </a:bodyPr>
          <a:lstStyle/>
          <a:p>
            <a:pPr algn="just"/>
            <a:r>
              <a:rPr lang="es-AR" sz="3600" b="1" i="1" dirty="0"/>
              <a:t>Artículo 315.-Podrá ser adoptante toda persona que reúna los requisitos establecidos en este Código cualquiera fuese su estado civil, debiendo acreditar de manera fehaciente e indubitable, residencia permanente en el país por un período mínimo de cinco años anterior a la petición de la guarda. </a:t>
            </a:r>
            <a:endParaRPr lang="es-AR" sz="3600" dirty="0"/>
          </a:p>
          <a:p>
            <a:endParaRPr lang="es-AR" dirty="0"/>
          </a:p>
        </p:txBody>
      </p:sp>
    </p:spTree>
    <p:extLst>
      <p:ext uri="{BB962C8B-B14F-4D97-AF65-F5344CB8AC3E}">
        <p14:creationId xmlns:p14="http://schemas.microsoft.com/office/powerpoint/2010/main" val="2928473670"/>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fontScale="77500" lnSpcReduction="20000"/>
          </a:bodyPr>
          <a:lstStyle/>
          <a:p>
            <a:pPr algn="just"/>
            <a:r>
              <a:rPr lang="es-AR" sz="3600" b="1" i="1" dirty="0"/>
              <a:t>No podrán adoptar: </a:t>
            </a:r>
            <a:endParaRPr lang="es-AR" sz="3600" dirty="0"/>
          </a:p>
          <a:p>
            <a:pPr algn="just"/>
            <a:r>
              <a:rPr lang="es-AR" sz="3600" b="1" i="1" dirty="0"/>
              <a:t>a) Quienes no hayan cumplido treinta años de edad, salvo los cónyuges que tengan más de tres años de casados. Aún por debajo de éste término, podrán adoptar los cónyuges que acrediten la imposibilidad de tener hijos. </a:t>
            </a:r>
            <a:endParaRPr lang="es-AR" sz="3600" dirty="0"/>
          </a:p>
          <a:p>
            <a:pPr algn="just"/>
            <a:r>
              <a:rPr lang="es-AR" sz="3600" b="1" i="1" dirty="0"/>
              <a:t>b) Los ascendientes a sus descendientes. </a:t>
            </a:r>
            <a:endParaRPr lang="es-AR" sz="3600" dirty="0"/>
          </a:p>
          <a:p>
            <a:pPr algn="just"/>
            <a:r>
              <a:rPr lang="es-AR" sz="3600" b="1" i="1" dirty="0"/>
              <a:t>c) Un hermano a sus hermanos o medio hermanos. </a:t>
            </a:r>
            <a:endParaRPr lang="es-AR" sz="3600" dirty="0"/>
          </a:p>
          <a:p>
            <a:endParaRPr lang="es-AR" dirty="0"/>
          </a:p>
        </p:txBody>
      </p:sp>
    </p:spTree>
    <p:extLst>
      <p:ext uri="{BB962C8B-B14F-4D97-AF65-F5344CB8AC3E}">
        <p14:creationId xmlns:p14="http://schemas.microsoft.com/office/powerpoint/2010/main" val="372323062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fontScale="92500"/>
          </a:bodyPr>
          <a:lstStyle/>
          <a:p>
            <a:pPr algn="just"/>
            <a:r>
              <a:rPr lang="es-AR" sz="3600" b="1" i="1" dirty="0"/>
              <a:t>Artículo 316.-El adoptante deberá tener al menor bajo su guarda durante un lapso no menor de seis meses ni mayor de un año el que será fijado por el Juez. </a:t>
            </a:r>
            <a:endParaRPr lang="es-AR" sz="3600" i="1" dirty="0"/>
          </a:p>
          <a:p>
            <a:pPr algn="just"/>
            <a:r>
              <a:rPr lang="es-AR" sz="3600" b="1" i="1" dirty="0"/>
              <a:t>El juicio de adopción solo podrá iniciarse transcurridos seis meses del comienzo de la guarda. </a:t>
            </a:r>
            <a:endParaRPr lang="es-AR" sz="3600" i="1" dirty="0"/>
          </a:p>
        </p:txBody>
      </p:sp>
    </p:spTree>
    <p:extLst>
      <p:ext uri="{BB962C8B-B14F-4D97-AF65-F5344CB8AC3E}">
        <p14:creationId xmlns:p14="http://schemas.microsoft.com/office/powerpoint/2010/main" val="197618608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Guarda </a:t>
            </a:r>
            <a:r>
              <a:rPr lang="es-AR" dirty="0" err="1" smtClean="0"/>
              <a:t>Preadoptiva</a:t>
            </a:r>
            <a:r>
              <a:rPr lang="es-AR" dirty="0" smtClean="0"/>
              <a:t> - Juez</a:t>
            </a:r>
            <a:endParaRPr lang="es-AR" dirty="0"/>
          </a:p>
        </p:txBody>
      </p:sp>
      <p:sp>
        <p:nvSpPr>
          <p:cNvPr id="3" name="2 Marcador de contenido"/>
          <p:cNvSpPr>
            <a:spLocks noGrp="1"/>
          </p:cNvSpPr>
          <p:nvPr>
            <p:ph idx="1"/>
          </p:nvPr>
        </p:nvSpPr>
        <p:spPr/>
        <p:txBody>
          <a:bodyPr>
            <a:normAutofit fontScale="92500"/>
          </a:bodyPr>
          <a:lstStyle/>
          <a:p>
            <a:pPr algn="just"/>
            <a:r>
              <a:rPr lang="es-AR" sz="3600" b="1" dirty="0"/>
              <a:t>La guarda deberá ser otorgada por el juez o tribunal del domicilio del menor o donde judicialmente se hubiese comprobado el abandono del mismo. </a:t>
            </a:r>
            <a:endParaRPr lang="es-AR" sz="3600" dirty="0"/>
          </a:p>
          <a:p>
            <a:pPr algn="just"/>
            <a:r>
              <a:rPr lang="es-AR" sz="3600" b="1" dirty="0"/>
              <a:t>Estas condiciones no se requieren cuando se adopte al hijo o hijos del cónyuge. </a:t>
            </a:r>
            <a:endParaRPr lang="es-AR" sz="3600" dirty="0"/>
          </a:p>
          <a:p>
            <a:endParaRPr lang="es-AR" dirty="0"/>
          </a:p>
        </p:txBody>
      </p:sp>
    </p:spTree>
    <p:extLst>
      <p:ext uri="{BB962C8B-B14F-4D97-AF65-F5344CB8AC3E}">
        <p14:creationId xmlns:p14="http://schemas.microsoft.com/office/powerpoint/2010/main" val="111183243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fontScale="92500" lnSpcReduction="10000"/>
          </a:bodyPr>
          <a:lstStyle/>
          <a:p>
            <a:pPr algn="just"/>
            <a:r>
              <a:rPr lang="es-AR" sz="4000" b="1" i="1" dirty="0"/>
              <a:t>Artículo 317.-Son requisitos para otorgar la guarda: </a:t>
            </a:r>
            <a:endParaRPr lang="es-AR" sz="4000" dirty="0"/>
          </a:p>
          <a:p>
            <a:pPr algn="just"/>
            <a:r>
              <a:rPr lang="es-AR" sz="4000" b="1" i="1" dirty="0"/>
              <a:t>a) Citar a los progenitores del menor a fin de que presten su consentimiento para el otorgamiento de la guarda con fines de adopción.</a:t>
            </a:r>
            <a:endParaRPr lang="es-AR" sz="4000" dirty="0"/>
          </a:p>
        </p:txBody>
      </p:sp>
    </p:spTree>
    <p:extLst>
      <p:ext uri="{BB962C8B-B14F-4D97-AF65-F5344CB8AC3E}">
        <p14:creationId xmlns:p14="http://schemas.microsoft.com/office/powerpoint/2010/main" val="132112465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Autofit/>
          </a:bodyPr>
          <a:lstStyle/>
          <a:p>
            <a:pPr algn="just"/>
            <a:r>
              <a:rPr lang="es-AR" sz="3600" b="1" i="1" dirty="0"/>
              <a:t>No será necesario el consentimiento cuando el menor estuviese en un establecimiento asistencial y los padres se hubieran desentendido totalmente del mismo durante un año o cuando el desamparo moral o material resulte evidente, manifiesto y continuo, y esta situación hubiese sido comprobada por la autoridad Judicial.</a:t>
            </a:r>
            <a:endParaRPr lang="es-AR" sz="3600" dirty="0"/>
          </a:p>
        </p:txBody>
      </p:sp>
    </p:spTree>
    <p:extLst>
      <p:ext uri="{BB962C8B-B14F-4D97-AF65-F5344CB8AC3E}">
        <p14:creationId xmlns:p14="http://schemas.microsoft.com/office/powerpoint/2010/main" val="129796895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fontScale="92500"/>
          </a:bodyPr>
          <a:lstStyle/>
          <a:p>
            <a:pPr algn="just"/>
            <a:r>
              <a:rPr lang="es-AR" sz="4000" b="1" i="1" dirty="0"/>
              <a:t>Tampoco será necesario cuando los padres hubiesen sido privados de la patria potestad (situación del Art. 307 CC, cometer delito o compartir situación delictiva, abandono, maltrato)</a:t>
            </a:r>
            <a:endParaRPr lang="es-AR" sz="4000" dirty="0"/>
          </a:p>
        </p:txBody>
      </p:sp>
    </p:spTree>
    <p:extLst>
      <p:ext uri="{BB962C8B-B14F-4D97-AF65-F5344CB8AC3E}">
        <p14:creationId xmlns:p14="http://schemas.microsoft.com/office/powerpoint/2010/main" val="325323404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algn="just"/>
            <a:r>
              <a:rPr lang="es-AR" sz="4000" b="1" i="1" dirty="0"/>
              <a:t>o cuando hubiesen manifestado Judicialmente su expresa voluntad de entregar al menor en adopción. </a:t>
            </a:r>
            <a:endParaRPr lang="es-AR" sz="4000" dirty="0"/>
          </a:p>
          <a:p>
            <a:endParaRPr lang="es-AR" dirty="0"/>
          </a:p>
        </p:txBody>
      </p:sp>
    </p:spTree>
    <p:extLst>
      <p:ext uri="{BB962C8B-B14F-4D97-AF65-F5344CB8AC3E}">
        <p14:creationId xmlns:p14="http://schemas.microsoft.com/office/powerpoint/2010/main" val="172820686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El Juez “debe”</a:t>
            </a:r>
            <a:endParaRPr lang="es-AR" dirty="0"/>
          </a:p>
        </p:txBody>
      </p:sp>
      <p:sp>
        <p:nvSpPr>
          <p:cNvPr id="3" name="2 Marcador de contenido"/>
          <p:cNvSpPr>
            <a:spLocks noGrp="1"/>
          </p:cNvSpPr>
          <p:nvPr>
            <p:ph idx="1"/>
          </p:nvPr>
        </p:nvSpPr>
        <p:spPr/>
        <p:txBody>
          <a:bodyPr>
            <a:normAutofit fontScale="85000" lnSpcReduction="20000"/>
          </a:bodyPr>
          <a:lstStyle/>
          <a:p>
            <a:pPr algn="just"/>
            <a:r>
              <a:rPr lang="es-AR" sz="3600" b="1" i="1" dirty="0"/>
              <a:t>b) Tomar conocimiento personal del adoptando; </a:t>
            </a:r>
            <a:endParaRPr lang="es-AR" sz="3600" dirty="0"/>
          </a:p>
          <a:p>
            <a:pPr algn="just"/>
            <a:r>
              <a:rPr lang="es-AR" sz="3600" b="1" i="1" dirty="0"/>
              <a:t>c) Tomar conocimiento de las condiciones personales, edades y aptitudes del o de los adoptantes teniendo en consideración las necesidades y los intereses del menor con la efectiva participación del Ministerio Público, y la opinión de los equipos técnicos consultados a tal fin. </a:t>
            </a:r>
            <a:endParaRPr lang="es-AR" sz="3600" dirty="0"/>
          </a:p>
          <a:p>
            <a:endParaRPr lang="es-AR" dirty="0"/>
          </a:p>
        </p:txBody>
      </p:sp>
    </p:spTree>
    <p:extLst>
      <p:ext uri="{BB962C8B-B14F-4D97-AF65-F5344CB8AC3E}">
        <p14:creationId xmlns:p14="http://schemas.microsoft.com/office/powerpoint/2010/main" val="32389174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algn="just"/>
            <a:r>
              <a:rPr lang="es-AR" sz="4000" b="1" i="1" dirty="0"/>
              <a:t>Artículo 318: </a:t>
            </a:r>
            <a:r>
              <a:rPr lang="es-AR" sz="4000" b="1" i="1" dirty="0" err="1"/>
              <a:t>Prohibe</a:t>
            </a:r>
            <a:r>
              <a:rPr lang="es-AR" sz="4000" b="1" i="1" dirty="0"/>
              <a:t> expresamente la entrega en guarda de menores mediante escritura pública o acto administrativo. </a:t>
            </a:r>
            <a:endParaRPr lang="es-AR" sz="4000" dirty="0"/>
          </a:p>
          <a:p>
            <a:endParaRPr lang="es-AR" dirty="0"/>
          </a:p>
        </p:txBody>
      </p:sp>
    </p:spTree>
    <p:extLst>
      <p:ext uri="{BB962C8B-B14F-4D97-AF65-F5344CB8AC3E}">
        <p14:creationId xmlns:p14="http://schemas.microsoft.com/office/powerpoint/2010/main" val="258558095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b="1" i="1" dirty="0"/>
              <a:t>Ley </a:t>
            </a:r>
            <a:r>
              <a:rPr lang="es-ES" b="1" i="1" dirty="0" smtClean="0"/>
              <a:t>25.854</a:t>
            </a:r>
            <a:r>
              <a:rPr lang="es-AR" dirty="0"/>
              <a:t/>
            </a:r>
            <a:br>
              <a:rPr lang="es-AR" dirty="0"/>
            </a:br>
            <a:endParaRPr lang="es-AR" dirty="0"/>
          </a:p>
        </p:txBody>
      </p:sp>
      <p:sp>
        <p:nvSpPr>
          <p:cNvPr id="3" name="2 Marcador de contenido"/>
          <p:cNvSpPr>
            <a:spLocks noGrp="1"/>
          </p:cNvSpPr>
          <p:nvPr>
            <p:ph idx="1"/>
          </p:nvPr>
        </p:nvSpPr>
        <p:spPr/>
        <p:txBody>
          <a:bodyPr>
            <a:normAutofit/>
          </a:bodyPr>
          <a:lstStyle/>
          <a:p>
            <a:pPr algn="just"/>
            <a:r>
              <a:rPr lang="es-AR" sz="4000" b="1" i="1" dirty="0"/>
              <a:t>Registro Único de Aspirantes a guarda con fines adoptivos</a:t>
            </a:r>
          </a:p>
          <a:p>
            <a:endParaRPr lang="es-AR" dirty="0"/>
          </a:p>
        </p:txBody>
      </p:sp>
    </p:spTree>
    <p:extLst>
      <p:ext uri="{BB962C8B-B14F-4D97-AF65-F5344CB8AC3E}">
        <p14:creationId xmlns:p14="http://schemas.microsoft.com/office/powerpoint/2010/main" val="222639256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a:bodyPr>
          <a:lstStyle/>
          <a:p>
            <a:pPr algn="just"/>
            <a:r>
              <a:rPr lang="es-ES" b="1" i="1" dirty="0" smtClean="0"/>
              <a:t>Toda inscripción se efectuará por los </a:t>
            </a:r>
            <a:r>
              <a:rPr lang="es-ES" b="1" i="1" dirty="0" err="1" smtClean="0"/>
              <a:t>peticionantes</a:t>
            </a:r>
            <a:r>
              <a:rPr lang="es-ES" b="1" i="1" dirty="0" smtClean="0"/>
              <a:t> en el “Libro de Aspirantes” ante los profesionales idóneos del organismo designado en cada jurisdicción correspondiente al domicilio, con la apertura del legajo respectivo donde constarán los datos y requisitos mínimos exigidos por la mencionada ley. (Art. 3º). </a:t>
            </a:r>
            <a:endParaRPr lang="es-AR" b="1" dirty="0" smtClean="0"/>
          </a:p>
          <a:p>
            <a:r>
              <a:rPr lang="es-AR" b="1" i="1" dirty="0" smtClean="0"/>
              <a:t>Y número de orden!</a:t>
            </a:r>
            <a:endParaRPr lang="es-AR" b="1" i="1" dirty="0"/>
          </a:p>
        </p:txBody>
      </p:sp>
    </p:spTree>
    <p:extLst>
      <p:ext uri="{BB962C8B-B14F-4D97-AF65-F5344CB8AC3E}">
        <p14:creationId xmlns:p14="http://schemas.microsoft.com/office/powerpoint/2010/main" val="408304912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SCBA s/Registro</a:t>
            </a:r>
            <a:endParaRPr lang="es-AR" dirty="0"/>
          </a:p>
        </p:txBody>
      </p:sp>
      <p:sp>
        <p:nvSpPr>
          <p:cNvPr id="3" name="2 Marcador de contenido"/>
          <p:cNvSpPr>
            <a:spLocks noGrp="1"/>
          </p:cNvSpPr>
          <p:nvPr>
            <p:ph idx="1"/>
          </p:nvPr>
        </p:nvSpPr>
        <p:spPr/>
        <p:txBody>
          <a:bodyPr>
            <a:normAutofit/>
          </a:bodyPr>
          <a:lstStyle/>
          <a:p>
            <a:pPr marL="0" indent="0">
              <a:buNone/>
            </a:pPr>
            <a:r>
              <a:rPr lang="es-AR" b="1" i="1" dirty="0" smtClean="0"/>
              <a:t>“El </a:t>
            </a:r>
            <a:r>
              <a:rPr lang="es-AR" b="1" i="1" dirty="0"/>
              <a:t>niño no es un objeto que a modo de un premio se otorga a quien lo va reclamando por el mero hecho de ocupar un lugar preferente en una extensa fila o simplemente por orden de aparición. No se trata aquí de mecanismos automatizados de fungibilidad, sino de la entrega de seres humanos únicos e irrepetibles que no pueden estar sujetos al vaivén de avances y retrocesos porque cada uno de estos deja secuelas imborrables en su psiquis” (SCBA, AC 73814 </a:t>
            </a:r>
            <a:r>
              <a:rPr lang="es-AR" b="1" i="1" dirty="0" smtClean="0"/>
              <a:t>)</a:t>
            </a:r>
            <a:endParaRPr lang="es-AR" dirty="0"/>
          </a:p>
        </p:txBody>
      </p:sp>
    </p:spTree>
    <p:extLst>
      <p:ext uri="{BB962C8B-B14F-4D97-AF65-F5344CB8AC3E}">
        <p14:creationId xmlns:p14="http://schemas.microsoft.com/office/powerpoint/2010/main" val="395138569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a:t>SCBA s/Registro</a:t>
            </a:r>
          </a:p>
        </p:txBody>
      </p:sp>
      <p:sp>
        <p:nvSpPr>
          <p:cNvPr id="3" name="2 Marcador de contenido"/>
          <p:cNvSpPr>
            <a:spLocks noGrp="1"/>
          </p:cNvSpPr>
          <p:nvPr>
            <p:ph idx="1"/>
          </p:nvPr>
        </p:nvSpPr>
        <p:spPr/>
        <p:txBody>
          <a:bodyPr/>
          <a:lstStyle/>
          <a:p>
            <a:pPr marL="0" indent="0" algn="just">
              <a:buNone/>
            </a:pPr>
            <a:r>
              <a:rPr lang="es-AR" b="1" i="1" dirty="0"/>
              <a:t>El número de orden de inscripción no resuelve exclusivamente la aptitud de los guardadores. Ha expresado la Suprema Corte de Justicia: “Si se instrumentaliza al niño para preservar una supuesta intangibilidad del orden que fija el registro se invierten los valores y lo que en definitiva se consagra es el interés superior del Registro y no el de la criatura</a:t>
            </a:r>
            <a:r>
              <a:rPr lang="es-AR" b="1" i="1" dirty="0" smtClean="0"/>
              <a:t>.”</a:t>
            </a:r>
            <a:endParaRPr lang="es-AR" dirty="0"/>
          </a:p>
        </p:txBody>
      </p:sp>
    </p:spTree>
    <p:extLst>
      <p:ext uri="{BB962C8B-B14F-4D97-AF65-F5344CB8AC3E}">
        <p14:creationId xmlns:p14="http://schemas.microsoft.com/office/powerpoint/2010/main" val="398143244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a:bodyPr>
          <a:lstStyle/>
          <a:p>
            <a:pPr algn="just"/>
            <a:r>
              <a:rPr lang="es-AR" b="1" i="1" dirty="0"/>
              <a:t>Como dice </a:t>
            </a:r>
            <a:r>
              <a:rPr lang="es-AR" b="1" i="1" dirty="0" err="1"/>
              <a:t>Malaurie</a:t>
            </a:r>
            <a:r>
              <a:rPr lang="es-AR" b="1" i="1" dirty="0"/>
              <a:t>, en materia de </a:t>
            </a:r>
            <a:r>
              <a:rPr lang="es-AR" b="1" i="1" dirty="0" smtClean="0"/>
              <a:t>filiación </a:t>
            </a:r>
            <a:r>
              <a:rPr lang="es-AR" b="1" i="1" dirty="0"/>
              <a:t>no existe una sola verdad. Tal como lo muestran las expresiones del lenguaje vulgar, hay muchas  </a:t>
            </a:r>
            <a:r>
              <a:rPr lang="es-AR" b="1" i="1" dirty="0" smtClean="0"/>
              <a:t>verdades</a:t>
            </a:r>
            <a:r>
              <a:rPr lang="es-AR" b="1" i="1" dirty="0"/>
              <a:t>: la afectiva ("verdadero padre es el que ama"),  la biológica  ("los  lazos sagrados de la sangre"), la </a:t>
            </a:r>
            <a:r>
              <a:rPr lang="es-AR" b="1" i="1" dirty="0" smtClean="0"/>
              <a:t>sociológica  </a:t>
            </a:r>
            <a:r>
              <a:rPr lang="es-AR" b="1" i="1" dirty="0"/>
              <a:t>(que genera la posesión de estado), la de la voluntad individual ("para ser padre o madre es </a:t>
            </a:r>
            <a:r>
              <a:rPr lang="es-AR" b="1" i="1" dirty="0" smtClean="0"/>
              <a:t>necesario </a:t>
            </a:r>
            <a:r>
              <a:rPr lang="es-AR" b="1" i="1" dirty="0"/>
              <a:t>quererlo"), la del tiempo ("cada nuevo día  la  </a:t>
            </a:r>
            <a:r>
              <a:rPr lang="es-AR" b="1" i="1" dirty="0" smtClean="0"/>
              <a:t>paternidad </a:t>
            </a:r>
            <a:r>
              <a:rPr lang="es-AR" b="1" i="1" dirty="0"/>
              <a:t>o la maternidad vivida vivifica y refuerza  el vínculo").</a:t>
            </a:r>
            <a:endParaRPr lang="es-AR" dirty="0"/>
          </a:p>
          <a:p>
            <a:endParaRPr lang="es-AR" dirty="0"/>
          </a:p>
        </p:txBody>
      </p:sp>
    </p:spTree>
    <p:extLst>
      <p:ext uri="{BB962C8B-B14F-4D97-AF65-F5344CB8AC3E}">
        <p14:creationId xmlns:p14="http://schemas.microsoft.com/office/powerpoint/2010/main" val="397069306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TUTELA</a:t>
            </a:r>
            <a:endParaRPr lang="es-AR" b="1" dirty="0"/>
          </a:p>
        </p:txBody>
      </p:sp>
      <p:sp>
        <p:nvSpPr>
          <p:cNvPr id="3" name="2 Marcador de contenido"/>
          <p:cNvSpPr>
            <a:spLocks noGrp="1"/>
          </p:cNvSpPr>
          <p:nvPr>
            <p:ph idx="1"/>
          </p:nvPr>
        </p:nvSpPr>
        <p:spPr/>
        <p:txBody>
          <a:bodyPr/>
          <a:lstStyle/>
          <a:p>
            <a:r>
              <a:rPr lang="es-AR" dirty="0" smtClean="0"/>
              <a:t>Régimen del CC anterior</a:t>
            </a:r>
            <a:endParaRPr lang="es-AR" dirty="0"/>
          </a:p>
        </p:txBody>
      </p:sp>
    </p:spTree>
    <p:extLst>
      <p:ext uri="{BB962C8B-B14F-4D97-AF65-F5344CB8AC3E}">
        <p14:creationId xmlns:p14="http://schemas.microsoft.com/office/powerpoint/2010/main" val="186700081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¿Qué es la Tutela?</a:t>
            </a:r>
            <a:endParaRPr lang="es-AR" dirty="0"/>
          </a:p>
        </p:txBody>
      </p:sp>
      <p:sp>
        <p:nvSpPr>
          <p:cNvPr id="3" name="2 Marcador de contenido"/>
          <p:cNvSpPr>
            <a:spLocks noGrp="1"/>
          </p:cNvSpPr>
          <p:nvPr>
            <p:ph idx="1"/>
          </p:nvPr>
        </p:nvSpPr>
        <p:spPr/>
        <p:txBody>
          <a:bodyPr>
            <a:normAutofit fontScale="92500" lnSpcReduction="10000"/>
          </a:bodyPr>
          <a:lstStyle/>
          <a:p>
            <a:pPr algn="just"/>
            <a:r>
              <a:rPr lang="es-ES_tradnl" sz="4000" b="1" i="1" dirty="0"/>
              <a:t>ARTICULO  377.-    La  tutela es el derecho que la ley confiere para gobernar la persona y bienes  del  menor de edad, que no está sujeto a la patria potestad, y para representarlo  en todos los actos de la vida civil.</a:t>
            </a:r>
            <a:endParaRPr lang="es-AR" sz="4000" dirty="0"/>
          </a:p>
          <a:p>
            <a:endParaRPr lang="es-AR" dirty="0"/>
          </a:p>
        </p:txBody>
      </p:sp>
    </p:spTree>
    <p:extLst>
      <p:ext uri="{BB962C8B-B14F-4D97-AF65-F5344CB8AC3E}">
        <p14:creationId xmlns:p14="http://schemas.microsoft.com/office/powerpoint/2010/main" val="119962622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El tutor no asiste. Representa</a:t>
            </a:r>
            <a:endParaRPr lang="es-AR" dirty="0"/>
          </a:p>
        </p:txBody>
      </p:sp>
      <p:sp>
        <p:nvSpPr>
          <p:cNvPr id="3" name="2 Marcador de contenido"/>
          <p:cNvSpPr>
            <a:spLocks noGrp="1"/>
          </p:cNvSpPr>
          <p:nvPr>
            <p:ph idx="1"/>
          </p:nvPr>
        </p:nvSpPr>
        <p:spPr/>
        <p:txBody>
          <a:bodyPr>
            <a:normAutofit lnSpcReduction="10000"/>
          </a:bodyPr>
          <a:lstStyle/>
          <a:p>
            <a:pPr algn="just"/>
            <a:r>
              <a:rPr lang="es-ES_tradnl" sz="3600" b="1" i="1" dirty="0"/>
              <a:t>ARTICULO  411.-  El tutor es el representante legítimo del menor en todos los actos  civiles: gestiona  y  administra  solo.   Todos los actos  se ejecutan por él y en su nombre, sin el concurso del  menor y prescindiendo de su voluntad.</a:t>
            </a:r>
            <a:r>
              <a:rPr lang="es-ES_tradnl" b="1" i="1" dirty="0"/>
              <a:t> </a:t>
            </a:r>
            <a:endParaRPr lang="es-AR" dirty="0"/>
          </a:p>
          <a:p>
            <a:endParaRPr lang="es-AR" dirty="0"/>
          </a:p>
        </p:txBody>
      </p:sp>
    </p:spTree>
    <p:extLst>
      <p:ext uri="{BB962C8B-B14F-4D97-AF65-F5344CB8AC3E}">
        <p14:creationId xmlns:p14="http://schemas.microsoft.com/office/powerpoint/2010/main" val="254007722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Y acoge.</a:t>
            </a:r>
            <a:endParaRPr lang="es-AR" dirty="0"/>
          </a:p>
        </p:txBody>
      </p:sp>
      <p:sp>
        <p:nvSpPr>
          <p:cNvPr id="3" name="2 Marcador de contenido"/>
          <p:cNvSpPr>
            <a:spLocks noGrp="1"/>
          </p:cNvSpPr>
          <p:nvPr>
            <p:ph idx="1"/>
          </p:nvPr>
        </p:nvSpPr>
        <p:spPr/>
        <p:txBody>
          <a:bodyPr>
            <a:normAutofit fontScale="92500" lnSpcReduction="20000"/>
          </a:bodyPr>
          <a:lstStyle/>
          <a:p>
            <a:pPr algn="just"/>
            <a:r>
              <a:rPr lang="es-ES_tradnl" sz="3600" b="1" i="1" dirty="0"/>
              <a:t>ARTICULO  412.-    Debe  tener en la educación y alimento del menor los cuidados de un padre.  Debe  procurar  su  establecimiento  a  la edad  correspondiente,  según  la  posición y fortuna del menor, sea destinándolo a la carrera de las letras,  o  colocándolo en una casa de comercio, o haciéndole aprender algún oficio.</a:t>
            </a:r>
            <a:endParaRPr lang="es-AR" sz="3600" dirty="0"/>
          </a:p>
          <a:p>
            <a:endParaRPr lang="es-AR" dirty="0"/>
          </a:p>
        </p:txBody>
      </p:sp>
    </p:spTree>
    <p:extLst>
      <p:ext uri="{BB962C8B-B14F-4D97-AF65-F5344CB8AC3E}">
        <p14:creationId xmlns:p14="http://schemas.microsoft.com/office/powerpoint/2010/main" val="240750603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Es responsable.</a:t>
            </a:r>
            <a:endParaRPr lang="es-AR" dirty="0"/>
          </a:p>
        </p:txBody>
      </p:sp>
      <p:sp>
        <p:nvSpPr>
          <p:cNvPr id="3" name="2 Marcador de contenido"/>
          <p:cNvSpPr>
            <a:spLocks noGrp="1"/>
          </p:cNvSpPr>
          <p:nvPr>
            <p:ph idx="1"/>
          </p:nvPr>
        </p:nvSpPr>
        <p:spPr/>
        <p:txBody>
          <a:bodyPr>
            <a:normAutofit fontScale="92500"/>
          </a:bodyPr>
          <a:lstStyle/>
          <a:p>
            <a:pPr algn="just"/>
            <a:r>
              <a:rPr lang="es-ES_tradnl" sz="4000" b="1" i="1" dirty="0"/>
              <a:t>ARTICULO  413.-    El tutor debe administrar los intereses del menor como un buen padre de  familia,  y  es responsable de todo perjuicio resultante  de  su  falta  en  el  cumplimiento    de  sus  deberes.</a:t>
            </a:r>
            <a:endParaRPr lang="es-AR" sz="4000" dirty="0"/>
          </a:p>
          <a:p>
            <a:endParaRPr lang="es-AR" dirty="0"/>
          </a:p>
        </p:txBody>
      </p:sp>
    </p:spTree>
    <p:extLst>
      <p:ext uri="{BB962C8B-B14F-4D97-AF65-F5344CB8AC3E}">
        <p14:creationId xmlns:p14="http://schemas.microsoft.com/office/powerpoint/2010/main" val="22775022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Ejerce potestad.</a:t>
            </a:r>
            <a:endParaRPr lang="es-AR" dirty="0"/>
          </a:p>
        </p:txBody>
      </p:sp>
      <p:sp>
        <p:nvSpPr>
          <p:cNvPr id="3" name="2 Marcador de contenido"/>
          <p:cNvSpPr>
            <a:spLocks noGrp="1"/>
          </p:cNvSpPr>
          <p:nvPr>
            <p:ph idx="1"/>
          </p:nvPr>
        </p:nvSpPr>
        <p:spPr/>
        <p:txBody>
          <a:bodyPr/>
          <a:lstStyle/>
          <a:p>
            <a:pPr algn="just"/>
            <a:r>
              <a:rPr lang="es-ES_tradnl" sz="4000" b="1" i="1" dirty="0"/>
              <a:t>ARTICULO 415.- El menor debe a su tutor el mismo respeto y obediencia que a sus padres.</a:t>
            </a:r>
            <a:endParaRPr lang="es-AR" sz="4000" dirty="0"/>
          </a:p>
          <a:p>
            <a:endParaRPr lang="es-AR" dirty="0"/>
          </a:p>
        </p:txBody>
      </p:sp>
    </p:spTree>
    <p:extLst>
      <p:ext uri="{BB962C8B-B14F-4D97-AF65-F5344CB8AC3E}">
        <p14:creationId xmlns:p14="http://schemas.microsoft.com/office/powerpoint/2010/main" val="110429319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TUTELA</a:t>
            </a:r>
            <a:endParaRPr lang="es-AR" dirty="0"/>
          </a:p>
        </p:txBody>
      </p:sp>
      <p:sp>
        <p:nvSpPr>
          <p:cNvPr id="3" name="Marcador de contenido 2"/>
          <p:cNvSpPr>
            <a:spLocks noGrp="1"/>
          </p:cNvSpPr>
          <p:nvPr>
            <p:ph idx="1"/>
          </p:nvPr>
        </p:nvSpPr>
        <p:spPr/>
        <p:txBody>
          <a:bodyPr/>
          <a:lstStyle/>
          <a:p>
            <a:r>
              <a:rPr lang="es-AR" dirty="0" smtClean="0"/>
              <a:t>Régimen del </a:t>
            </a:r>
            <a:r>
              <a:rPr lang="es-AR" dirty="0" err="1" smtClean="0"/>
              <a:t>CCyCU</a:t>
            </a:r>
            <a:endParaRPr lang="es-AR" dirty="0"/>
          </a:p>
        </p:txBody>
      </p:sp>
    </p:spTree>
    <p:extLst>
      <p:ext uri="{BB962C8B-B14F-4D97-AF65-F5344CB8AC3E}">
        <p14:creationId xmlns:p14="http://schemas.microsoft.com/office/powerpoint/2010/main" val="187060974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pPr algn="just"/>
            <a:r>
              <a:rPr lang="es-AR" b="1" dirty="0"/>
              <a:t>ARTÍCULO 104.- Concepto y principios generales. La tutela está destinada a brindar protección a la persona y bienes de un niño, niña o adolescente que no ha alcanzado la plenitud de su capacidad civil cuando no haya persona que ejerza la responsabilidad parental. </a:t>
            </a:r>
          </a:p>
        </p:txBody>
      </p:sp>
    </p:spTree>
    <p:extLst>
      <p:ext uri="{BB962C8B-B14F-4D97-AF65-F5344CB8AC3E}">
        <p14:creationId xmlns:p14="http://schemas.microsoft.com/office/powerpoint/2010/main" val="54497550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pPr algn="just"/>
            <a:r>
              <a:rPr lang="es-AR" b="1" dirty="0"/>
              <a:t>ARTÍCULO 113.- Audiencia con la persona menor de edad. Para el discernimiento de la tutela, y para cualquier otra decisión relativa a la persona menor de edad, el juez debe: a. oír previamente al niño, niña o adolescente; b. tener en cuenta sus manifestaciones en función de su edad y madurez; c. decidir atendiendo primordialmente a su interés superior.</a:t>
            </a:r>
          </a:p>
          <a:p>
            <a:endParaRPr lang="es-AR" dirty="0"/>
          </a:p>
        </p:txBody>
      </p:sp>
    </p:spTree>
    <p:extLst>
      <p:ext uri="{BB962C8B-B14F-4D97-AF65-F5344CB8AC3E}">
        <p14:creationId xmlns:p14="http://schemas.microsoft.com/office/powerpoint/2010/main" val="40240727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pPr marL="0" indent="0" algn="just">
              <a:buNone/>
            </a:pPr>
            <a:r>
              <a:rPr lang="es-AR" b="1" dirty="0"/>
              <a:t>ARTÍCULO 117.- Ejercicio. Quien ejerce la tutela es representante legal del niño, niña o adolescente en todas aquellas cuestiones de carácter patrimonial, sin perjuicio de su actuación personal en ejercicio de su derecho a ser oído y el progresivo reconocimiento de su capacidad otorgado por la ley o autorizado por el juez.</a:t>
            </a:r>
          </a:p>
          <a:p>
            <a:pPr marL="0" indent="0">
              <a:buNone/>
            </a:pPr>
            <a:endParaRPr lang="es-AR" dirty="0"/>
          </a:p>
        </p:txBody>
      </p:sp>
    </p:spTree>
    <p:extLst>
      <p:ext uri="{BB962C8B-B14F-4D97-AF65-F5344CB8AC3E}">
        <p14:creationId xmlns:p14="http://schemas.microsoft.com/office/powerpoint/2010/main" val="171150119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KAFALA</a:t>
            </a:r>
            <a:endParaRPr lang="es-AR" b="1" dirty="0"/>
          </a:p>
        </p:txBody>
      </p:sp>
      <p:sp>
        <p:nvSpPr>
          <p:cNvPr id="3" name="2 Marcador de contenido"/>
          <p:cNvSpPr>
            <a:spLocks noGrp="1"/>
          </p:cNvSpPr>
          <p:nvPr>
            <p:ph idx="1"/>
          </p:nvPr>
        </p:nvSpPr>
        <p:spPr/>
        <p:txBody>
          <a:bodyPr/>
          <a:lstStyle/>
          <a:p>
            <a:endParaRPr lang="es-AR"/>
          </a:p>
        </p:txBody>
      </p:sp>
    </p:spTree>
    <p:extLst>
      <p:ext uri="{BB962C8B-B14F-4D97-AF65-F5344CB8AC3E}">
        <p14:creationId xmlns:p14="http://schemas.microsoft.com/office/powerpoint/2010/main" val="9185187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Concepto de </a:t>
            </a:r>
            <a:r>
              <a:rPr lang="es-AR" dirty="0" err="1" smtClean="0"/>
              <a:t>Kafala</a:t>
            </a:r>
            <a:endParaRPr lang="es-AR" dirty="0"/>
          </a:p>
        </p:txBody>
      </p:sp>
      <p:sp>
        <p:nvSpPr>
          <p:cNvPr id="3" name="2 Marcador de contenido"/>
          <p:cNvSpPr>
            <a:spLocks noGrp="1"/>
          </p:cNvSpPr>
          <p:nvPr>
            <p:ph idx="1"/>
          </p:nvPr>
        </p:nvSpPr>
        <p:spPr/>
        <p:txBody>
          <a:bodyPr/>
          <a:lstStyle/>
          <a:p>
            <a:pPr algn="just"/>
            <a:r>
              <a:rPr lang="es-AR" b="1" i="1" dirty="0" smtClean="0"/>
              <a:t>Los </a:t>
            </a:r>
            <a:r>
              <a:rPr lang="es-AR" b="1" i="1" dirty="0"/>
              <a:t>padres biológicos mantienen status de padres sin que se extingan o modifiquen </a:t>
            </a:r>
            <a:r>
              <a:rPr lang="es-AR" b="1" i="1" dirty="0" smtClean="0"/>
              <a:t>derechos, </a:t>
            </a:r>
            <a:r>
              <a:rPr lang="es-AR" b="1" i="1" dirty="0"/>
              <a:t>es que quedan sujetos a la paternidad para siempre conforme el derecho natural, pero su imposibilidad sobre los extremos de protección, alimentación y educación de los hijos es suplida hasta la mayoría de edad de estos.</a:t>
            </a:r>
            <a:endParaRPr lang="es-AR" dirty="0"/>
          </a:p>
          <a:p>
            <a:endParaRPr lang="es-AR" dirty="0"/>
          </a:p>
        </p:txBody>
      </p:sp>
    </p:spTree>
    <p:extLst>
      <p:ext uri="{BB962C8B-B14F-4D97-AF65-F5344CB8AC3E}">
        <p14:creationId xmlns:p14="http://schemas.microsoft.com/office/powerpoint/2010/main" val="124178103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fontScale="92500"/>
          </a:bodyPr>
          <a:lstStyle/>
          <a:p>
            <a:pPr algn="just"/>
            <a:r>
              <a:rPr lang="es-AR" sz="3600" b="1" i="1" dirty="0"/>
              <a:t>Los “guardadores”, “plus padres”, “</a:t>
            </a:r>
            <a:r>
              <a:rPr lang="es-AR" sz="3600" b="1" i="1" dirty="0" err="1"/>
              <a:t>paters</a:t>
            </a:r>
            <a:r>
              <a:rPr lang="es-AR" sz="3600" b="1" i="1" dirty="0"/>
              <a:t>” (</a:t>
            </a:r>
            <a:r>
              <a:rPr lang="es-AR" sz="3600" b="1" i="1" dirty="0" err="1"/>
              <a:t>kafiles</a:t>
            </a:r>
            <a:r>
              <a:rPr lang="es-AR" sz="3600" b="1" i="1" dirty="0"/>
              <a:t>) adquieren status tutelar de padre a los efectos de protección, alimentación y educación hasta los dieciocho años del “</a:t>
            </a:r>
            <a:r>
              <a:rPr lang="es-AR" sz="3600" b="1" i="1" dirty="0" err="1"/>
              <a:t>makful</a:t>
            </a:r>
            <a:r>
              <a:rPr lang="es-AR" sz="3600" b="1" i="1" dirty="0"/>
              <a:t>”.</a:t>
            </a:r>
            <a:endParaRPr lang="es-AR" sz="3600" dirty="0"/>
          </a:p>
          <a:p>
            <a:pPr algn="just"/>
            <a:r>
              <a:rPr lang="es-AR" sz="3600" b="1" i="1" dirty="0"/>
              <a:t>Los niños no ingresan como en el esquema adoptivo simple como hijos.</a:t>
            </a:r>
            <a:endParaRPr lang="es-AR" sz="3600" dirty="0"/>
          </a:p>
          <a:p>
            <a:endParaRPr lang="es-AR" dirty="0"/>
          </a:p>
        </p:txBody>
      </p:sp>
    </p:spTree>
    <p:extLst>
      <p:ext uri="{BB962C8B-B14F-4D97-AF65-F5344CB8AC3E}">
        <p14:creationId xmlns:p14="http://schemas.microsoft.com/office/powerpoint/2010/main" val="166095646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fontScale="77500" lnSpcReduction="20000"/>
          </a:bodyPr>
          <a:lstStyle/>
          <a:p>
            <a:pPr algn="just"/>
            <a:r>
              <a:rPr lang="es-AR" sz="3600" b="1" i="1" dirty="0"/>
              <a:t>Sistema que por otra cosa no debe desplazar a la adopción como institución distinta y ya instalada.</a:t>
            </a:r>
            <a:r>
              <a:rPr lang="es-AR" sz="3600" dirty="0"/>
              <a:t> </a:t>
            </a:r>
          </a:p>
          <a:p>
            <a:pPr algn="just"/>
            <a:r>
              <a:rPr lang="es-AR" sz="3600" b="1" i="1" dirty="0"/>
              <a:t>El Registro de </a:t>
            </a:r>
            <a:r>
              <a:rPr lang="es-AR" sz="3600" b="1" i="1" dirty="0" err="1"/>
              <a:t>kafiles</a:t>
            </a:r>
            <a:r>
              <a:rPr lang="es-AR" sz="3600" b="1" i="1" dirty="0"/>
              <a:t> debe ser integrado al Registro de las Personas, o bien ser un Registro Único paralelo al de adoptantes, y paralelo al de Tutores (aquí se diferencia por el carácter definitivo, recordar pérdida y suspensión de la Patria Potestad).</a:t>
            </a:r>
            <a:endParaRPr lang="es-AR" sz="3600" dirty="0"/>
          </a:p>
        </p:txBody>
      </p:sp>
    </p:spTree>
    <p:extLst>
      <p:ext uri="{BB962C8B-B14F-4D97-AF65-F5344CB8AC3E}">
        <p14:creationId xmlns:p14="http://schemas.microsoft.com/office/powerpoint/2010/main" val="417280118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algn="just"/>
            <a:r>
              <a:rPr lang="es-AR" b="1" i="1" dirty="0" smtClean="0"/>
              <a:t>Por eso algunos dicen de la “</a:t>
            </a:r>
            <a:r>
              <a:rPr lang="es-AR" b="1" i="1" dirty="0" err="1" smtClean="0"/>
              <a:t>Kafala</a:t>
            </a:r>
            <a:r>
              <a:rPr lang="es-AR" b="1" i="1" dirty="0" smtClean="0"/>
              <a:t>”, “Tutela definitiva”</a:t>
            </a:r>
          </a:p>
          <a:p>
            <a:pPr algn="just"/>
            <a:r>
              <a:rPr lang="es-ES" b="1" i="1" dirty="0" smtClean="0"/>
              <a:t>“Se la define como acción humanitaria que consiste en el acogimiento en una familia de un menor indigente, con el fin de educarlo y de ocuparse de él material y moralmente como si fuera su propio hijo, sin que ello produzca efectos sobre su filiación.</a:t>
            </a:r>
            <a:r>
              <a:rPr lang="es-ES" b="1" i="1" baseline="30000" dirty="0" smtClean="0"/>
              <a:t> Editorial  La </a:t>
            </a:r>
            <a:r>
              <a:rPr lang="es-ES" b="1" i="1" baseline="30000" dirty="0" err="1" smtClean="0"/>
              <a:t>Jouane</a:t>
            </a:r>
            <a:r>
              <a:rPr lang="es-ES" b="1" i="1" baseline="30000" dirty="0" smtClean="0"/>
              <a:t> 2009, </a:t>
            </a:r>
            <a:r>
              <a:rPr lang="es-ES" b="1" i="1" baseline="30000" dirty="0" err="1" smtClean="0"/>
              <a:t>pag</a:t>
            </a:r>
            <a:r>
              <a:rPr lang="es-ES" b="1" i="1" baseline="30000" dirty="0" smtClean="0"/>
              <a:t> 187 y ss.</a:t>
            </a:r>
          </a:p>
          <a:p>
            <a:endParaRPr lang="es-AR" dirty="0"/>
          </a:p>
        </p:txBody>
      </p:sp>
    </p:spTree>
    <p:extLst>
      <p:ext uri="{BB962C8B-B14F-4D97-AF65-F5344CB8AC3E}">
        <p14:creationId xmlns:p14="http://schemas.microsoft.com/office/powerpoint/2010/main" val="182566375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normAutofit lnSpcReduction="10000"/>
          </a:bodyPr>
          <a:lstStyle/>
          <a:p>
            <a:pPr marL="0" indent="0" algn="ctr">
              <a:buNone/>
            </a:pPr>
            <a:r>
              <a:rPr lang="es-AR" sz="4000" dirty="0"/>
              <a:t>¿Es posible un símil de la “</a:t>
            </a:r>
            <a:r>
              <a:rPr lang="es-AR" sz="4000" dirty="0" err="1"/>
              <a:t>kafala</a:t>
            </a:r>
            <a:r>
              <a:rPr lang="es-AR" sz="4000" dirty="0"/>
              <a:t>”?</a:t>
            </a:r>
          </a:p>
          <a:p>
            <a:pPr marL="0" indent="0" algn="ctr">
              <a:buNone/>
            </a:pPr>
            <a:endParaRPr lang="es-AR" sz="4000" dirty="0"/>
          </a:p>
          <a:p>
            <a:pPr marL="0" indent="0" algn="ctr">
              <a:buNone/>
            </a:pPr>
            <a:r>
              <a:rPr lang="es-AR" sz="4000" dirty="0"/>
              <a:t>¿Podrá alguien </a:t>
            </a:r>
            <a:r>
              <a:rPr lang="es-AR" sz="4000" dirty="0" err="1"/>
              <a:t>kafalizar</a:t>
            </a:r>
            <a:r>
              <a:rPr lang="es-AR" sz="4000" dirty="0"/>
              <a:t> hasta su mayoría de edad a un niño en algún momento de la historia de nuestra Nación? </a:t>
            </a:r>
          </a:p>
        </p:txBody>
      </p:sp>
    </p:spTree>
    <p:extLst>
      <p:ext uri="{BB962C8B-B14F-4D97-AF65-F5344CB8AC3E}">
        <p14:creationId xmlns:p14="http://schemas.microsoft.com/office/powerpoint/2010/main" val="65649526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L. 4019 Río Negro</a:t>
            </a:r>
            <a:endParaRPr lang="es-AR" dirty="0"/>
          </a:p>
        </p:txBody>
      </p:sp>
      <p:sp>
        <p:nvSpPr>
          <p:cNvPr id="3" name="2 Marcador de contenido"/>
          <p:cNvSpPr>
            <a:spLocks noGrp="1"/>
          </p:cNvSpPr>
          <p:nvPr>
            <p:ph idx="1"/>
          </p:nvPr>
        </p:nvSpPr>
        <p:spPr/>
        <p:txBody>
          <a:bodyPr>
            <a:normAutofit/>
          </a:bodyPr>
          <a:lstStyle/>
          <a:p>
            <a:pPr marL="0" indent="0" algn="just">
              <a:buNone/>
            </a:pPr>
            <a:r>
              <a:rPr lang="es-AR" b="1" dirty="0"/>
              <a:t>Artículo 43.- Formas alternativas de convivencia. Cuando medie inexistencia o privación del grupo familiar de pertenencia, las medidas especiales de protección consisten en la búsqueda e individualización de alternativas para que niñas, niños y adolescentes convivan con personas vinculadas a ellos, a través de líneas de parentesco por consanguinidad, por afinidad u otros miembros de la familia ampliada. En todos los casos, se tendrá en cuenta la opinión de niños, niñas y adolescentes en la que se identifique interés y derecho. </a:t>
            </a:r>
            <a:endParaRPr lang="es-AR" dirty="0"/>
          </a:p>
          <a:p>
            <a:pPr marL="0" indent="0">
              <a:buNone/>
            </a:pPr>
            <a:endParaRPr lang="es-AR" dirty="0"/>
          </a:p>
        </p:txBody>
      </p:sp>
    </p:spTree>
    <p:extLst>
      <p:ext uri="{BB962C8B-B14F-4D97-AF65-F5344CB8AC3E}">
        <p14:creationId xmlns:p14="http://schemas.microsoft.com/office/powerpoint/2010/main" val="285001486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L. 4019 Río Negro</a:t>
            </a:r>
            <a:endParaRPr lang="es-AR" dirty="0"/>
          </a:p>
        </p:txBody>
      </p:sp>
      <p:sp>
        <p:nvSpPr>
          <p:cNvPr id="3" name="Marcador de contenido 2"/>
          <p:cNvSpPr>
            <a:spLocks noGrp="1"/>
          </p:cNvSpPr>
          <p:nvPr>
            <p:ph idx="1"/>
          </p:nvPr>
        </p:nvSpPr>
        <p:spPr/>
        <p:txBody>
          <a:bodyPr/>
          <a:lstStyle/>
          <a:p>
            <a:pPr marL="0" indent="0" algn="just">
              <a:buNone/>
            </a:pPr>
            <a:r>
              <a:rPr lang="es-AR" b="1" dirty="0"/>
              <a:t>Artículo 44.- Familias solidarias. En el supuesto de que no se pueda cumplir con lo establecido en el artículo precedente se procurará como alternativa temporal un espacio de contención familiar al niño, niña y adolescente durante el período de asistencia a la familia de origen y hasta tanto se pueda efectuar su reinserción a su grupo de pertenencia.</a:t>
            </a:r>
            <a:endParaRPr lang="es-AR" dirty="0"/>
          </a:p>
          <a:p>
            <a:pPr marL="0" indent="0">
              <a:buNone/>
            </a:pPr>
            <a:endParaRPr lang="es-AR" dirty="0"/>
          </a:p>
        </p:txBody>
      </p:sp>
    </p:spTree>
    <p:extLst>
      <p:ext uri="{BB962C8B-B14F-4D97-AF65-F5344CB8AC3E}">
        <p14:creationId xmlns:p14="http://schemas.microsoft.com/office/powerpoint/2010/main" val="426356588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endParaRPr lang="es-AR"/>
          </a:p>
        </p:txBody>
      </p:sp>
    </p:spTree>
    <p:extLst>
      <p:ext uri="{BB962C8B-B14F-4D97-AF65-F5344CB8AC3E}">
        <p14:creationId xmlns:p14="http://schemas.microsoft.com/office/powerpoint/2010/main" val="380614889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a:bodyPr>
          <a:lstStyle/>
          <a:p>
            <a:pPr>
              <a:buNone/>
            </a:pPr>
            <a:endParaRPr lang="es-AR" sz="4400" b="1" i="1" dirty="0"/>
          </a:p>
          <a:p>
            <a:pPr algn="ctr">
              <a:buNone/>
            </a:pPr>
            <a:r>
              <a:rPr lang="es-AR" sz="4800" b="1" i="1" dirty="0"/>
              <a:t>El trayecto de la</a:t>
            </a:r>
          </a:p>
          <a:p>
            <a:pPr algn="ctr">
              <a:buNone/>
            </a:pPr>
            <a:r>
              <a:rPr lang="es-AR" sz="4800" b="1" i="1" dirty="0"/>
              <a:t>Guarda</a:t>
            </a:r>
          </a:p>
        </p:txBody>
      </p:sp>
    </p:spTree>
    <p:extLst>
      <p:ext uri="{BB962C8B-B14F-4D97-AF65-F5344CB8AC3E}">
        <p14:creationId xmlns:p14="http://schemas.microsoft.com/office/powerpoint/2010/main" val="216755088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a:bodyPr>
          <a:lstStyle/>
          <a:p>
            <a:pPr algn="just"/>
            <a:r>
              <a:rPr lang="es-AR" b="1" i="1" dirty="0" smtClean="0"/>
              <a:t>Es derogada la guarda prevista en el Código Procesal Civil y Comercial (Art. 234 CPCC)</a:t>
            </a:r>
          </a:p>
          <a:p>
            <a:pPr algn="just"/>
            <a:r>
              <a:rPr lang="es-AR" b="1" i="1" dirty="0" smtClean="0"/>
              <a:t>Existe la guarda pre-adoptiva por Ley 24779</a:t>
            </a:r>
          </a:p>
          <a:p>
            <a:pPr algn="just"/>
            <a:r>
              <a:rPr lang="es-AR" b="1" i="1" dirty="0"/>
              <a:t>Resolución del Ministerio de Desarrollo Humano N° 171/2007: “En estos términos la guarda institucional de un niño se legitima con la intervención del Juez de Familia o de Paz competente</a:t>
            </a:r>
            <a:r>
              <a:rPr lang="es-AR" b="1" i="1" dirty="0" smtClean="0"/>
              <a:t>….</a:t>
            </a:r>
          </a:p>
          <a:p>
            <a:pPr algn="just"/>
            <a:r>
              <a:rPr lang="es-AR" b="1" i="1" dirty="0" smtClean="0"/>
              <a:t>Lo demás es cautelar y tutelar!</a:t>
            </a:r>
            <a:endParaRPr lang="es-AR" dirty="0"/>
          </a:p>
        </p:txBody>
      </p:sp>
    </p:spTree>
    <p:extLst>
      <p:ext uri="{BB962C8B-B14F-4D97-AF65-F5344CB8AC3E}">
        <p14:creationId xmlns:p14="http://schemas.microsoft.com/office/powerpoint/2010/main" val="332185380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En referencia a lo administrativo</a:t>
            </a:r>
            <a:endParaRPr lang="es-AR" dirty="0"/>
          </a:p>
        </p:txBody>
      </p:sp>
      <p:sp>
        <p:nvSpPr>
          <p:cNvPr id="3" name="2 Marcador de contenido"/>
          <p:cNvSpPr>
            <a:spLocks noGrp="1"/>
          </p:cNvSpPr>
          <p:nvPr>
            <p:ph idx="1"/>
          </p:nvPr>
        </p:nvSpPr>
        <p:spPr/>
        <p:txBody>
          <a:bodyPr>
            <a:normAutofit fontScale="92500"/>
          </a:bodyPr>
          <a:lstStyle/>
          <a:p>
            <a:pPr algn="just"/>
            <a:r>
              <a:rPr lang="es-AR" sz="3600" b="1" i="1" dirty="0"/>
              <a:t>De otro lado en el capítulo  II de la R Nro. 171/2007 se lee “ Consideraciones a tener en cuenta para el ingreso y/o permanente de un niño en un espacio residencial ajeno al de su familia, por una medida de abrigo o guarda institucional …”</a:t>
            </a:r>
            <a:endParaRPr lang="es-AR" sz="3600" dirty="0"/>
          </a:p>
        </p:txBody>
      </p:sp>
    </p:spTree>
    <p:extLst>
      <p:ext uri="{BB962C8B-B14F-4D97-AF65-F5344CB8AC3E}">
        <p14:creationId xmlns:p14="http://schemas.microsoft.com/office/powerpoint/2010/main" val="819003472"/>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R 171/2007</a:t>
            </a:r>
            <a:endParaRPr lang="es-AR" dirty="0"/>
          </a:p>
        </p:txBody>
      </p:sp>
      <p:sp>
        <p:nvSpPr>
          <p:cNvPr id="3" name="2 Marcador de contenido"/>
          <p:cNvSpPr>
            <a:spLocks noGrp="1"/>
          </p:cNvSpPr>
          <p:nvPr>
            <p:ph idx="1"/>
          </p:nvPr>
        </p:nvSpPr>
        <p:spPr/>
        <p:txBody>
          <a:bodyPr>
            <a:noAutofit/>
          </a:bodyPr>
          <a:lstStyle/>
          <a:p>
            <a:pPr algn="just"/>
            <a:r>
              <a:rPr lang="es-AR" sz="3600" b="1" i="1" dirty="0"/>
              <a:t>Se establece que: “En toda medida que implique el ingreso de un niño a una entidad de gestión estatal o privada, sea en carácter de abrigo o guarda institucional deberá existir expresa y fehaciente autorización otorgada por los Servicios Zonales de Promoción y Protección de Derecho del Niño correspondientes a su territorio…</a:t>
            </a:r>
            <a:endParaRPr lang="es-AR" sz="3600" dirty="0"/>
          </a:p>
        </p:txBody>
      </p:sp>
    </p:spTree>
    <p:extLst>
      <p:ext uri="{BB962C8B-B14F-4D97-AF65-F5344CB8AC3E}">
        <p14:creationId xmlns:p14="http://schemas.microsoft.com/office/powerpoint/2010/main" val="370100671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Y referido al abrigo o la guarda institucional…</a:t>
            </a:r>
            <a:endParaRPr lang="es-AR" dirty="0"/>
          </a:p>
        </p:txBody>
      </p:sp>
      <p:sp>
        <p:nvSpPr>
          <p:cNvPr id="3" name="2 Marcador de contenido"/>
          <p:cNvSpPr>
            <a:spLocks noGrp="1"/>
          </p:cNvSpPr>
          <p:nvPr>
            <p:ph idx="1"/>
          </p:nvPr>
        </p:nvSpPr>
        <p:spPr/>
        <p:txBody>
          <a:bodyPr>
            <a:normAutofit/>
          </a:bodyPr>
          <a:lstStyle/>
          <a:p>
            <a:pPr algn="just"/>
            <a:r>
              <a:rPr lang="es-ES" sz="4400" b="1" i="1" dirty="0"/>
              <a:t>Dicha autorización no se suple por orden de autoridad judicial, ni de ámbitos administrativos de otras jurisdicciones…”</a:t>
            </a:r>
            <a:endParaRPr lang="es-AR" sz="4400" dirty="0"/>
          </a:p>
          <a:p>
            <a:pPr algn="just"/>
            <a:endParaRPr lang="es-AR" sz="4400" dirty="0"/>
          </a:p>
        </p:txBody>
      </p:sp>
    </p:spTree>
    <p:extLst>
      <p:ext uri="{BB962C8B-B14F-4D97-AF65-F5344CB8AC3E}">
        <p14:creationId xmlns:p14="http://schemas.microsoft.com/office/powerpoint/2010/main" val="275113168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Preguntas</a:t>
            </a:r>
            <a:endParaRPr lang="es-AR" dirty="0"/>
          </a:p>
        </p:txBody>
      </p:sp>
      <p:sp>
        <p:nvSpPr>
          <p:cNvPr id="3" name="2 Marcador de contenido"/>
          <p:cNvSpPr>
            <a:spLocks noGrp="1"/>
          </p:cNvSpPr>
          <p:nvPr>
            <p:ph idx="1"/>
          </p:nvPr>
        </p:nvSpPr>
        <p:spPr/>
        <p:txBody>
          <a:bodyPr>
            <a:noAutofit/>
          </a:bodyPr>
          <a:lstStyle/>
          <a:p>
            <a:pPr algn="just"/>
            <a:r>
              <a:rPr lang="es-AR" sz="3600" b="1" i="1" dirty="0"/>
              <a:t>¿Qué ocurre con la guarda antes prevista por el art. 231 del CPCC? (no existe)</a:t>
            </a:r>
          </a:p>
          <a:p>
            <a:pPr algn="just"/>
            <a:r>
              <a:rPr lang="es-AR" sz="3600" b="1" i="1" dirty="0"/>
              <a:t>¿Qué ocurre con la guarda tutelar prevista por el Pacto de San José de Costa Rica? (es de jerarquía constitucional-¿institutos?)</a:t>
            </a:r>
          </a:p>
          <a:p>
            <a:pPr algn="just"/>
            <a:r>
              <a:rPr lang="es-AR" sz="3600" b="1" i="1" dirty="0"/>
              <a:t>¿Qué pasa después del plazo previsto para abrigar?(ART 35.3 D 300)</a:t>
            </a:r>
          </a:p>
        </p:txBody>
      </p:sp>
    </p:spTree>
    <p:extLst>
      <p:ext uri="{BB962C8B-B14F-4D97-AF65-F5344CB8AC3E}">
        <p14:creationId xmlns:p14="http://schemas.microsoft.com/office/powerpoint/2010/main" val="302184643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GUARDA DE HECHO</a:t>
            </a:r>
            <a:endParaRPr lang="es-AR" b="1" dirty="0"/>
          </a:p>
        </p:txBody>
      </p:sp>
      <p:sp>
        <p:nvSpPr>
          <p:cNvPr id="3" name="2 Marcador de contenido"/>
          <p:cNvSpPr>
            <a:spLocks noGrp="1"/>
          </p:cNvSpPr>
          <p:nvPr>
            <p:ph idx="1"/>
          </p:nvPr>
        </p:nvSpPr>
        <p:spPr/>
        <p:txBody>
          <a:bodyPr/>
          <a:lstStyle/>
          <a:p>
            <a:endParaRPr lang="es-AR"/>
          </a:p>
        </p:txBody>
      </p:sp>
    </p:spTree>
    <p:extLst>
      <p:ext uri="{BB962C8B-B14F-4D97-AF65-F5344CB8AC3E}">
        <p14:creationId xmlns:p14="http://schemas.microsoft.com/office/powerpoint/2010/main" val="223798846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Más preguntas</a:t>
            </a:r>
            <a:endParaRPr lang="es-AR" dirty="0"/>
          </a:p>
        </p:txBody>
      </p:sp>
      <p:sp>
        <p:nvSpPr>
          <p:cNvPr id="3" name="2 Marcador de contenido"/>
          <p:cNvSpPr>
            <a:spLocks noGrp="1"/>
          </p:cNvSpPr>
          <p:nvPr>
            <p:ph idx="1"/>
          </p:nvPr>
        </p:nvSpPr>
        <p:spPr/>
        <p:txBody>
          <a:bodyPr>
            <a:normAutofit/>
          </a:bodyPr>
          <a:lstStyle/>
          <a:p>
            <a:pPr algn="just"/>
            <a:r>
              <a:rPr lang="es-AR" sz="4400" b="1" i="1" dirty="0"/>
              <a:t>Pueden los padres biológicos dar su consentimiento extrajudicial para que un tercero cuide a su hijo?.</a:t>
            </a:r>
            <a:endParaRPr lang="es-AR" sz="4400" dirty="0"/>
          </a:p>
        </p:txBody>
      </p:sp>
    </p:spTree>
    <p:extLst>
      <p:ext uri="{BB962C8B-B14F-4D97-AF65-F5344CB8AC3E}">
        <p14:creationId xmlns:p14="http://schemas.microsoft.com/office/powerpoint/2010/main" val="113125887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Un sector piensa que</a:t>
            </a:r>
            <a:endParaRPr lang="es-AR" dirty="0"/>
          </a:p>
        </p:txBody>
      </p:sp>
      <p:sp>
        <p:nvSpPr>
          <p:cNvPr id="3" name="2 Marcador de contenido"/>
          <p:cNvSpPr>
            <a:spLocks noGrp="1"/>
          </p:cNvSpPr>
          <p:nvPr>
            <p:ph idx="1"/>
          </p:nvPr>
        </p:nvSpPr>
        <p:spPr/>
        <p:txBody>
          <a:bodyPr>
            <a:normAutofit fontScale="92500" lnSpcReduction="20000"/>
          </a:bodyPr>
          <a:lstStyle/>
          <a:p>
            <a:pPr algn="just"/>
            <a:r>
              <a:rPr lang="es-ES" sz="4000" b="1" i="1" dirty="0"/>
              <a:t>La guarda de hecho no es ilegal, es fáctica. Carece de control jurisdiccional.</a:t>
            </a:r>
            <a:endParaRPr lang="es-AR" sz="4000" dirty="0"/>
          </a:p>
          <a:p>
            <a:pPr algn="just">
              <a:buNone/>
            </a:pPr>
            <a:r>
              <a:rPr lang="es-ES" sz="4000" b="1" i="1" dirty="0"/>
              <a:t> </a:t>
            </a:r>
            <a:endParaRPr lang="es-AR" sz="4000" dirty="0"/>
          </a:p>
          <a:p>
            <a:pPr algn="just"/>
            <a:r>
              <a:rPr lang="es-ES" sz="4000" b="1" i="1" dirty="0"/>
              <a:t>No hay delegación ilícita de la guarda si no solo en el caso de connivencia.</a:t>
            </a:r>
            <a:endParaRPr lang="es-AR" sz="4000" dirty="0"/>
          </a:p>
          <a:p>
            <a:endParaRPr lang="es-AR" dirty="0"/>
          </a:p>
        </p:txBody>
      </p:sp>
    </p:spTree>
    <p:extLst>
      <p:ext uri="{BB962C8B-B14F-4D97-AF65-F5344CB8AC3E}">
        <p14:creationId xmlns:p14="http://schemas.microsoft.com/office/powerpoint/2010/main" val="8993038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Otro pensamiento…</a:t>
            </a:r>
            <a:endParaRPr lang="es-AR" dirty="0"/>
          </a:p>
        </p:txBody>
      </p:sp>
      <p:sp>
        <p:nvSpPr>
          <p:cNvPr id="3" name="2 Marcador de contenido"/>
          <p:cNvSpPr>
            <a:spLocks noGrp="1"/>
          </p:cNvSpPr>
          <p:nvPr>
            <p:ph idx="1"/>
          </p:nvPr>
        </p:nvSpPr>
        <p:spPr/>
        <p:txBody>
          <a:bodyPr>
            <a:normAutofit fontScale="92500"/>
          </a:bodyPr>
          <a:lstStyle/>
          <a:p>
            <a:pPr algn="just"/>
            <a:r>
              <a:rPr lang="es-AR" sz="3600" b="1" i="1" dirty="0"/>
              <a:t>No se pueden aceptar las vías de hecho.</a:t>
            </a:r>
          </a:p>
          <a:p>
            <a:pPr algn="just"/>
            <a:r>
              <a:rPr lang="es-AR" sz="3600" b="1" i="1" dirty="0"/>
              <a:t>La guarda fáctica es una guarda desmembrada pero no delegada legítimamente.</a:t>
            </a:r>
          </a:p>
          <a:p>
            <a:pPr algn="just"/>
            <a:r>
              <a:rPr lang="es-AR" sz="3600" b="1" i="1" dirty="0"/>
              <a:t>Se constituye sin autoridad judicial y por ende sin evaluación del interés del menor.</a:t>
            </a:r>
            <a:endParaRPr lang="es-AR" sz="3600" dirty="0"/>
          </a:p>
        </p:txBody>
      </p:sp>
    </p:spTree>
    <p:extLst>
      <p:ext uri="{BB962C8B-B14F-4D97-AF65-F5344CB8AC3E}">
        <p14:creationId xmlns:p14="http://schemas.microsoft.com/office/powerpoint/2010/main" val="399109097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a:bodyPr>
          <a:lstStyle/>
          <a:p>
            <a:endParaRPr lang="es-AR" sz="4800" b="1" i="1" dirty="0"/>
          </a:p>
          <a:p>
            <a:r>
              <a:rPr lang="es-AR" sz="4800" b="1" i="1" dirty="0"/>
              <a:t>No es ilícito</a:t>
            </a:r>
          </a:p>
          <a:p>
            <a:r>
              <a:rPr lang="es-AR" sz="4800" b="1" i="1" dirty="0"/>
              <a:t>No es legítimo</a:t>
            </a:r>
          </a:p>
        </p:txBody>
      </p:sp>
    </p:spTree>
    <p:extLst>
      <p:ext uri="{BB962C8B-B14F-4D97-AF65-F5344CB8AC3E}">
        <p14:creationId xmlns:p14="http://schemas.microsoft.com/office/powerpoint/2010/main" val="187750361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Un sector que sostiene</a:t>
            </a:r>
            <a:endParaRPr lang="es-AR" dirty="0"/>
          </a:p>
        </p:txBody>
      </p:sp>
      <p:sp>
        <p:nvSpPr>
          <p:cNvPr id="3" name="2 Marcador de contenido"/>
          <p:cNvSpPr>
            <a:spLocks noGrp="1"/>
          </p:cNvSpPr>
          <p:nvPr>
            <p:ph idx="1"/>
          </p:nvPr>
        </p:nvSpPr>
        <p:spPr/>
        <p:txBody>
          <a:bodyPr>
            <a:normAutofit fontScale="92500"/>
          </a:bodyPr>
          <a:lstStyle/>
          <a:p>
            <a:pPr algn="just"/>
            <a:r>
              <a:rPr lang="es-ES" sz="4000" b="1" i="1" dirty="0"/>
              <a:t>Reivindicar la intervención judicial (nota que tipifica al artículo 317 Código Civil) pero valorar la guarda de hecho como un antecedente a tener en cuenta si ha sido otorgada sin vicios y especulaciones.</a:t>
            </a:r>
            <a:endParaRPr lang="es-AR" sz="4000" dirty="0"/>
          </a:p>
          <a:p>
            <a:endParaRPr lang="es-AR" dirty="0"/>
          </a:p>
        </p:txBody>
      </p:sp>
    </p:spTree>
    <p:extLst>
      <p:ext uri="{BB962C8B-B14F-4D97-AF65-F5344CB8AC3E}">
        <p14:creationId xmlns:p14="http://schemas.microsoft.com/office/powerpoint/2010/main" val="263924809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algn="just"/>
            <a:r>
              <a:rPr lang="es-ES" sz="4000" b="1" i="1" dirty="0"/>
              <a:t>El artículo 318 de la Ley de Adopción (Ley 24.779) solo prohíbe en forma expresa la entrega en guarda de menores mediante escritura pública o acto administrativo.</a:t>
            </a:r>
            <a:endParaRPr lang="es-AR" sz="4000" dirty="0"/>
          </a:p>
          <a:p>
            <a:endParaRPr lang="es-AR" dirty="0"/>
          </a:p>
        </p:txBody>
      </p:sp>
    </p:spTree>
    <p:extLst>
      <p:ext uri="{BB962C8B-B14F-4D97-AF65-F5344CB8AC3E}">
        <p14:creationId xmlns:p14="http://schemas.microsoft.com/office/powerpoint/2010/main" val="81386272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AR" dirty="0" smtClean="0"/>
              <a:t>Y a su vez se enmarcan luego en dos tesis enfrentadas</a:t>
            </a:r>
            <a:endParaRPr lang="es-AR" dirty="0"/>
          </a:p>
        </p:txBody>
      </p:sp>
      <p:sp>
        <p:nvSpPr>
          <p:cNvPr id="3" name="2 Marcador de contenido"/>
          <p:cNvSpPr>
            <a:spLocks noGrp="1"/>
          </p:cNvSpPr>
          <p:nvPr>
            <p:ph idx="1"/>
          </p:nvPr>
        </p:nvSpPr>
        <p:spPr/>
        <p:txBody>
          <a:bodyPr/>
          <a:lstStyle/>
          <a:p>
            <a:pPr algn="just"/>
            <a:r>
              <a:rPr lang="es-ES" sz="4000" b="1" i="1" dirty="0"/>
              <a:t>Tesis por la que la madre biológica puede delegar la guarda como un derecho derivado del ejercicio de la patria potestad.</a:t>
            </a:r>
            <a:endParaRPr lang="es-AR" sz="4000" dirty="0"/>
          </a:p>
          <a:p>
            <a:endParaRPr lang="es-AR" dirty="0"/>
          </a:p>
        </p:txBody>
      </p:sp>
    </p:spTree>
    <p:extLst>
      <p:ext uri="{BB962C8B-B14F-4D97-AF65-F5344CB8AC3E}">
        <p14:creationId xmlns:p14="http://schemas.microsoft.com/office/powerpoint/2010/main" val="214525850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algn="just"/>
            <a:r>
              <a:rPr lang="es-ES" sz="4000" b="1" i="1" dirty="0"/>
              <a:t>Tesis por la que la madre biológica no puede delegar la guarda en tanto no es considerada esta opción como un derecho personalísimo.</a:t>
            </a:r>
            <a:endParaRPr lang="es-AR" sz="4000" dirty="0"/>
          </a:p>
          <a:p>
            <a:pPr>
              <a:buNone/>
            </a:pPr>
            <a:endParaRPr lang="es-AR" dirty="0"/>
          </a:p>
          <a:p>
            <a:endParaRPr lang="es-AR" dirty="0"/>
          </a:p>
        </p:txBody>
      </p:sp>
    </p:spTree>
    <p:extLst>
      <p:ext uri="{BB962C8B-B14F-4D97-AF65-F5344CB8AC3E}">
        <p14:creationId xmlns:p14="http://schemas.microsoft.com/office/powerpoint/2010/main" val="154991280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Y una tercer tesis</a:t>
            </a:r>
            <a:endParaRPr lang="es-AR" dirty="0"/>
          </a:p>
        </p:txBody>
      </p:sp>
      <p:sp>
        <p:nvSpPr>
          <p:cNvPr id="3" name="2 Marcador de contenido"/>
          <p:cNvSpPr>
            <a:spLocks noGrp="1"/>
          </p:cNvSpPr>
          <p:nvPr>
            <p:ph idx="1"/>
          </p:nvPr>
        </p:nvSpPr>
        <p:spPr/>
        <p:txBody>
          <a:bodyPr/>
          <a:lstStyle/>
          <a:p>
            <a:pPr algn="just"/>
            <a:r>
              <a:rPr lang="es-ES" sz="4000" b="1" i="1" dirty="0"/>
              <a:t>Tesis que analiza la facultad que tiene la madre biológica como derivado de la patria potestad de delegar la guarda de su hijo, pero con subordinación a su superior interés.</a:t>
            </a:r>
            <a:endParaRPr lang="es-AR" sz="4000" dirty="0"/>
          </a:p>
          <a:p>
            <a:endParaRPr lang="es-AR" dirty="0"/>
          </a:p>
        </p:txBody>
      </p:sp>
    </p:spTree>
    <p:extLst>
      <p:ext uri="{BB962C8B-B14F-4D97-AF65-F5344CB8AC3E}">
        <p14:creationId xmlns:p14="http://schemas.microsoft.com/office/powerpoint/2010/main" val="16524653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Pero…</a:t>
            </a:r>
            <a:endParaRPr lang="es-AR" dirty="0"/>
          </a:p>
        </p:txBody>
      </p:sp>
      <p:sp>
        <p:nvSpPr>
          <p:cNvPr id="3" name="2 Marcador de contenido"/>
          <p:cNvSpPr>
            <a:spLocks noGrp="1"/>
          </p:cNvSpPr>
          <p:nvPr>
            <p:ph idx="1"/>
          </p:nvPr>
        </p:nvSpPr>
        <p:spPr/>
        <p:txBody>
          <a:bodyPr>
            <a:normAutofit fontScale="92500"/>
          </a:bodyPr>
          <a:lstStyle/>
          <a:p>
            <a:pPr algn="just"/>
            <a:r>
              <a:rPr lang="es-AR" sz="4400" b="1" i="1" dirty="0"/>
              <a:t>para consolidar esto se requiere de nosotros Estado certificar que la decisión está fundada, a la par que, se ha intentado remover los obstáculos de las causas objetivas del abandono.</a:t>
            </a:r>
            <a:endParaRPr lang="es-AR" sz="4400" dirty="0"/>
          </a:p>
        </p:txBody>
      </p:sp>
    </p:spTree>
    <p:extLst>
      <p:ext uri="{BB962C8B-B14F-4D97-AF65-F5344CB8AC3E}">
        <p14:creationId xmlns:p14="http://schemas.microsoft.com/office/powerpoint/2010/main" val="334389902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a:t>
            </a:r>
            <a:endParaRPr lang="es-AR" dirty="0"/>
          </a:p>
        </p:txBody>
      </p:sp>
      <p:sp>
        <p:nvSpPr>
          <p:cNvPr id="3" name="2 Marcador de contenido"/>
          <p:cNvSpPr>
            <a:spLocks noGrp="1"/>
          </p:cNvSpPr>
          <p:nvPr>
            <p:ph idx="1"/>
          </p:nvPr>
        </p:nvSpPr>
        <p:spPr/>
        <p:txBody>
          <a:bodyPr>
            <a:normAutofit fontScale="92500"/>
          </a:bodyPr>
          <a:lstStyle/>
          <a:p>
            <a:pPr algn="just"/>
            <a:r>
              <a:rPr lang="es-ES" sz="4000" b="1" i="1" dirty="0"/>
              <a:t>No está expresamente prohibido que los padres biológicos entreguen a sus hijos en adopción, ni expresamente exigido que para ser guardador, se deba estar inscripto en el Registro que prevé la ley. </a:t>
            </a:r>
            <a:endParaRPr lang="es-AR" sz="4000" dirty="0"/>
          </a:p>
          <a:p>
            <a:endParaRPr lang="es-AR" dirty="0"/>
          </a:p>
        </p:txBody>
      </p:sp>
    </p:spTree>
    <p:extLst>
      <p:ext uri="{BB962C8B-B14F-4D97-AF65-F5344CB8AC3E}">
        <p14:creationId xmlns:p14="http://schemas.microsoft.com/office/powerpoint/2010/main" val="353644763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Pero por otro lado…</a:t>
            </a:r>
            <a:endParaRPr lang="es-AR" dirty="0"/>
          </a:p>
        </p:txBody>
      </p:sp>
      <p:sp>
        <p:nvSpPr>
          <p:cNvPr id="3" name="2 Marcador de contenido"/>
          <p:cNvSpPr>
            <a:spLocks noGrp="1"/>
          </p:cNvSpPr>
          <p:nvPr>
            <p:ph idx="1"/>
          </p:nvPr>
        </p:nvSpPr>
        <p:spPr/>
        <p:txBody>
          <a:bodyPr>
            <a:normAutofit fontScale="92500"/>
          </a:bodyPr>
          <a:lstStyle/>
          <a:p>
            <a:pPr algn="just"/>
            <a:r>
              <a:rPr lang="es-AR" sz="4000" b="1" i="1" dirty="0"/>
              <a:t>El art. 21 del Código Civil prescribe que  “Las convenciones particulares no pueden dejar sin efecto las leyes en cuya observancia están interesado el orden público y las buenas  costumbres”</a:t>
            </a:r>
            <a:endParaRPr lang="es-AR" sz="4000" dirty="0"/>
          </a:p>
        </p:txBody>
      </p:sp>
    </p:spTree>
    <p:extLst>
      <p:ext uri="{BB962C8B-B14F-4D97-AF65-F5344CB8AC3E}">
        <p14:creationId xmlns:p14="http://schemas.microsoft.com/office/powerpoint/2010/main" val="26446640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algn="just"/>
            <a:r>
              <a:rPr lang="es-ES" sz="4000" b="1" i="1" dirty="0"/>
              <a:t>El art. 383 del Código Civil admite que un padre designe tutor para sus hijos menores. </a:t>
            </a:r>
            <a:endParaRPr lang="es-AR" sz="4000" dirty="0"/>
          </a:p>
          <a:p>
            <a:pPr>
              <a:buNone/>
            </a:pPr>
            <a:r>
              <a:rPr lang="es-ES" b="1" dirty="0"/>
              <a:t> </a:t>
            </a:r>
            <a:endParaRPr lang="es-AR" dirty="0"/>
          </a:p>
          <a:p>
            <a:endParaRPr lang="es-AR" dirty="0"/>
          </a:p>
        </p:txBody>
      </p:sp>
    </p:spTree>
    <p:extLst>
      <p:ext uri="{BB962C8B-B14F-4D97-AF65-F5344CB8AC3E}">
        <p14:creationId xmlns:p14="http://schemas.microsoft.com/office/powerpoint/2010/main" val="215394423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fontScale="92500"/>
          </a:bodyPr>
          <a:lstStyle/>
          <a:p>
            <a:pPr algn="just"/>
            <a:r>
              <a:rPr lang="es-ES" sz="4000" b="1" i="1" dirty="0"/>
              <a:t>Además “La tutela dada por los padres debe ser confirmada por el juez, si hubiese sido legalmente dada y entonces se discernirá el cargo de tutor nombrado”. (Art. 388 Código Civil).</a:t>
            </a:r>
            <a:endParaRPr lang="es-AR" sz="4000" dirty="0"/>
          </a:p>
          <a:p>
            <a:endParaRPr lang="es-AR" dirty="0"/>
          </a:p>
        </p:txBody>
      </p:sp>
    </p:spTree>
    <p:extLst>
      <p:ext uri="{BB962C8B-B14F-4D97-AF65-F5344CB8AC3E}">
        <p14:creationId xmlns:p14="http://schemas.microsoft.com/office/powerpoint/2010/main" val="2870420039"/>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algn="just"/>
            <a:r>
              <a:rPr lang="es-ES" sz="4000" b="1" i="1" dirty="0"/>
              <a:t>En el caso de la madre biológica que quiere entregar a su niño en adopción no solo debemos oírla sino también asegurar su derecho y su adecuada información. </a:t>
            </a:r>
            <a:endParaRPr lang="es-AR" sz="4000" dirty="0"/>
          </a:p>
          <a:p>
            <a:endParaRPr lang="es-AR" dirty="0"/>
          </a:p>
        </p:txBody>
      </p:sp>
    </p:spTree>
    <p:extLst>
      <p:ext uri="{BB962C8B-B14F-4D97-AF65-F5344CB8AC3E}">
        <p14:creationId xmlns:p14="http://schemas.microsoft.com/office/powerpoint/2010/main" val="93839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dirty="0" smtClean="0"/>
              <a:t>Proemio</a:t>
            </a:r>
            <a:endParaRPr lang="es-AR" dirty="0"/>
          </a:p>
        </p:txBody>
      </p:sp>
      <p:sp>
        <p:nvSpPr>
          <p:cNvPr id="3" name="2 Marcador de contenido"/>
          <p:cNvSpPr>
            <a:spLocks noGrp="1"/>
          </p:cNvSpPr>
          <p:nvPr>
            <p:ph idx="1"/>
          </p:nvPr>
        </p:nvSpPr>
        <p:spPr/>
        <p:txBody>
          <a:bodyPr>
            <a:normAutofit lnSpcReduction="10000"/>
          </a:bodyPr>
          <a:lstStyle/>
          <a:p>
            <a:pPr algn="just"/>
            <a:r>
              <a:rPr lang="es-ES" sz="4400" b="1" i="1" dirty="0"/>
              <a:t>El derecho a la identidad del niño tiene raigambre constitucional. (Arts. 7 y 8 Convención de los derechos del niño; art. 75 inc. 22 Constitución Nacional).</a:t>
            </a:r>
            <a:endParaRPr lang="es-AR" sz="4400" dirty="0"/>
          </a:p>
          <a:p>
            <a:endParaRPr lang="es-AR" dirty="0"/>
          </a:p>
        </p:txBody>
      </p:sp>
    </p:spTree>
    <p:extLst>
      <p:ext uri="{BB962C8B-B14F-4D97-AF65-F5344CB8AC3E}">
        <p14:creationId xmlns:p14="http://schemas.microsoft.com/office/powerpoint/2010/main" val="230422598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algn="just"/>
            <a:r>
              <a:rPr lang="es-ES" sz="4400" b="1" i="1" dirty="0"/>
              <a:t>No se puede priorizar el interés superior del niño sin la explicación de su realidad biológica.</a:t>
            </a:r>
            <a:endParaRPr lang="es-AR" sz="4400" dirty="0"/>
          </a:p>
          <a:p>
            <a:endParaRPr lang="es-AR" dirty="0"/>
          </a:p>
        </p:txBody>
      </p:sp>
    </p:spTree>
    <p:extLst>
      <p:ext uri="{BB962C8B-B14F-4D97-AF65-F5344CB8AC3E}">
        <p14:creationId xmlns:p14="http://schemas.microsoft.com/office/powerpoint/2010/main" val="326519337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algn="just"/>
            <a:r>
              <a:rPr lang="es-ES" sz="4000" b="1" i="1" dirty="0"/>
              <a:t>Las personas involucradas en la adopción han de asumir el riesgo que implica la existencia de una familia biológica, con parientes que no se derogan mediante este instituto. </a:t>
            </a:r>
            <a:endParaRPr lang="es-AR" sz="4000" dirty="0"/>
          </a:p>
          <a:p>
            <a:endParaRPr lang="es-AR" dirty="0"/>
          </a:p>
        </p:txBody>
      </p:sp>
    </p:spTree>
    <p:extLst>
      <p:ext uri="{BB962C8B-B14F-4D97-AF65-F5344CB8AC3E}">
        <p14:creationId xmlns:p14="http://schemas.microsoft.com/office/powerpoint/2010/main" val="258492510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L 14537 Bs As</a:t>
            </a:r>
            <a:endParaRPr lang="es-AR" b="1" dirty="0"/>
          </a:p>
        </p:txBody>
      </p:sp>
      <p:sp>
        <p:nvSpPr>
          <p:cNvPr id="3" name="2 Marcador de contenido"/>
          <p:cNvSpPr>
            <a:spLocks noGrp="1"/>
          </p:cNvSpPr>
          <p:nvPr>
            <p:ph idx="1"/>
          </p:nvPr>
        </p:nvSpPr>
        <p:spPr/>
        <p:txBody>
          <a:bodyPr>
            <a:normAutofit fontScale="92500" lnSpcReduction="10000"/>
          </a:bodyPr>
          <a:lstStyle/>
          <a:p>
            <a:r>
              <a:rPr lang="es-AR" b="1" dirty="0" smtClean="0"/>
              <a:t>Art. 19  Los servicios administrativos deberán</a:t>
            </a:r>
            <a:endParaRPr lang="es-AR" dirty="0" smtClean="0"/>
          </a:p>
          <a:p>
            <a:endParaRPr lang="es-AR" b="1" dirty="0" smtClean="0"/>
          </a:p>
          <a:p>
            <a:pPr algn="ctr"/>
            <a:r>
              <a:rPr lang="es-AR" sz="3600" b="1" dirty="0"/>
              <a:t>d) Participar activamente en los procesos de declaración de la situación de </a:t>
            </a:r>
            <a:r>
              <a:rPr lang="es-AR" sz="3600" b="1" dirty="0" err="1"/>
              <a:t>adoptabilidad</a:t>
            </a:r>
            <a:r>
              <a:rPr lang="es-AR" sz="3600" b="1" dirty="0"/>
              <a:t> y de adopción, y colaborar en el trámite de guarda con fines de adopción, con los alcances establecidos en la ley respectiva.”</a:t>
            </a:r>
            <a:endParaRPr lang="es-AR" sz="3600" dirty="0"/>
          </a:p>
          <a:p>
            <a:endParaRPr lang="es-AR" dirty="0"/>
          </a:p>
        </p:txBody>
      </p:sp>
    </p:spTree>
    <p:extLst>
      <p:ext uri="{BB962C8B-B14F-4D97-AF65-F5344CB8AC3E}">
        <p14:creationId xmlns:p14="http://schemas.microsoft.com/office/powerpoint/2010/main" val="229813491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fontScale="62500" lnSpcReduction="20000"/>
          </a:bodyPr>
          <a:lstStyle/>
          <a:p>
            <a:r>
              <a:rPr lang="es-AR" b="1" dirty="0" smtClean="0"/>
              <a:t>Art. 35</a:t>
            </a:r>
            <a:endParaRPr lang="es-AR" dirty="0" smtClean="0"/>
          </a:p>
          <a:p>
            <a:pPr algn="ctr"/>
            <a:r>
              <a:rPr lang="es-AR" sz="3800" b="1" dirty="0"/>
              <a:t>Cuando, aún antes del vencimiento del plazo, las medidas de protección fracasaren por incumplimiento o por motivos imputables a los progenitores, tutores o familiar a cargo, o se advirtiere la existencia de cualquier situación que coloque al niño, niña o adolescente, en estado de vulnerabilidad de sus derechos; el organismo administrativo informará esta situación al Juez de Familia y peticionará, si correspondiere, la declaración de la situación de </a:t>
            </a:r>
            <a:r>
              <a:rPr lang="es-AR" sz="3800" b="1" dirty="0" err="1"/>
              <a:t>adoptabilidad</a:t>
            </a:r>
            <a:r>
              <a:rPr lang="es-AR" sz="3800" b="1" dirty="0"/>
              <a:t>.</a:t>
            </a:r>
            <a:endParaRPr lang="es-AR" sz="3800" dirty="0"/>
          </a:p>
          <a:p>
            <a:r>
              <a:rPr lang="es-AR" dirty="0" smtClean="0"/>
              <a:t> </a:t>
            </a:r>
          </a:p>
          <a:p>
            <a:endParaRPr lang="es-AR" dirty="0"/>
          </a:p>
        </p:txBody>
      </p:sp>
    </p:spTree>
    <p:extLst>
      <p:ext uri="{BB962C8B-B14F-4D97-AF65-F5344CB8AC3E}">
        <p14:creationId xmlns:p14="http://schemas.microsoft.com/office/powerpoint/2010/main" val="68667732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spTree>
    <p:extLst>
      <p:ext uri="{BB962C8B-B14F-4D97-AF65-F5344CB8AC3E}">
        <p14:creationId xmlns:p14="http://schemas.microsoft.com/office/powerpoint/2010/main" val="3144676920"/>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PROPUESTAS</a:t>
            </a:r>
            <a:endParaRPr lang="es-AR" b="1" dirty="0"/>
          </a:p>
        </p:txBody>
      </p:sp>
      <p:sp>
        <p:nvSpPr>
          <p:cNvPr id="3" name="2 Marcador de contenido"/>
          <p:cNvSpPr>
            <a:spLocks noGrp="1"/>
          </p:cNvSpPr>
          <p:nvPr>
            <p:ph idx="1"/>
          </p:nvPr>
        </p:nvSpPr>
        <p:spPr/>
        <p:txBody>
          <a:bodyPr/>
          <a:lstStyle/>
          <a:p>
            <a:endParaRPr lang="es-AR"/>
          </a:p>
        </p:txBody>
      </p:sp>
    </p:spTree>
    <p:extLst>
      <p:ext uri="{BB962C8B-B14F-4D97-AF65-F5344CB8AC3E}">
        <p14:creationId xmlns:p14="http://schemas.microsoft.com/office/powerpoint/2010/main" val="4071257788"/>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lnSpcReduction="10000"/>
          </a:bodyPr>
          <a:lstStyle/>
          <a:p>
            <a:pPr algn="just"/>
            <a:r>
              <a:rPr lang="es-AR" sz="4000" b="1" i="1" dirty="0"/>
              <a:t>¿Deberíamos instalar buenas costumbres basadas en el acogimiento?</a:t>
            </a:r>
          </a:p>
          <a:p>
            <a:pPr algn="just"/>
            <a:r>
              <a:rPr lang="es-AR" sz="4000" b="1" i="1" dirty="0"/>
              <a:t>¿En protocolizar registro de adultos idóneos?</a:t>
            </a:r>
          </a:p>
          <a:p>
            <a:pPr algn="just"/>
            <a:r>
              <a:rPr lang="es-AR" sz="4000" b="1" i="1" dirty="0"/>
              <a:t>¿En anotar un símil al </a:t>
            </a:r>
            <a:r>
              <a:rPr lang="es-AR" sz="4000" b="1" i="1" dirty="0" err="1"/>
              <a:t>kafil</a:t>
            </a:r>
            <a:r>
              <a:rPr lang="es-AR" sz="4000" b="1" i="1" dirty="0"/>
              <a:t>?</a:t>
            </a:r>
          </a:p>
        </p:txBody>
      </p:sp>
    </p:spTree>
    <p:extLst>
      <p:ext uri="{BB962C8B-B14F-4D97-AF65-F5344CB8AC3E}">
        <p14:creationId xmlns:p14="http://schemas.microsoft.com/office/powerpoint/2010/main" val="417426826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a:bodyPr>
          <a:lstStyle/>
          <a:p>
            <a:pPr algn="just"/>
            <a:r>
              <a:rPr lang="es-AR" sz="4400" b="1" i="1" dirty="0"/>
              <a:t>y también debemos generar el reconocimiento de identidad desde el que adopta, tutela o “</a:t>
            </a:r>
            <a:r>
              <a:rPr lang="es-AR" sz="4400" b="1" i="1" dirty="0" err="1"/>
              <a:t>kafaliza</a:t>
            </a:r>
            <a:r>
              <a:rPr lang="es-AR" sz="4400" b="1" i="1" dirty="0"/>
              <a:t>”</a:t>
            </a:r>
          </a:p>
        </p:txBody>
      </p:sp>
    </p:spTree>
    <p:extLst>
      <p:ext uri="{BB962C8B-B14F-4D97-AF65-F5344CB8AC3E}">
        <p14:creationId xmlns:p14="http://schemas.microsoft.com/office/powerpoint/2010/main" val="418939288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endParaRPr lang="es-AR"/>
          </a:p>
        </p:txBody>
      </p:sp>
    </p:spTree>
    <p:extLst>
      <p:ext uri="{BB962C8B-B14F-4D97-AF65-F5344CB8AC3E}">
        <p14:creationId xmlns:p14="http://schemas.microsoft.com/office/powerpoint/2010/main" val="268187660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endParaRPr lang="es-AR"/>
          </a:p>
        </p:txBody>
      </p:sp>
    </p:spTree>
    <p:extLst>
      <p:ext uri="{BB962C8B-B14F-4D97-AF65-F5344CB8AC3E}">
        <p14:creationId xmlns:p14="http://schemas.microsoft.com/office/powerpoint/2010/main" val="65646638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a:p>
        </p:txBody>
      </p:sp>
      <p:sp>
        <p:nvSpPr>
          <p:cNvPr id="3" name="Marcador de contenido 2"/>
          <p:cNvSpPr>
            <a:spLocks noGrp="1"/>
          </p:cNvSpPr>
          <p:nvPr>
            <p:ph idx="1"/>
          </p:nvPr>
        </p:nvSpPr>
        <p:spPr/>
        <p:txBody>
          <a:bodyPr/>
          <a:lstStyle/>
          <a:p>
            <a:endParaRPr lang="es-AR"/>
          </a:p>
        </p:txBody>
      </p:sp>
    </p:spTree>
    <p:extLst>
      <p:ext uri="{BB962C8B-B14F-4D97-AF65-F5344CB8AC3E}">
        <p14:creationId xmlns:p14="http://schemas.microsoft.com/office/powerpoint/2010/main" val="410161835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normAutofit/>
          </a:bodyPr>
          <a:lstStyle/>
          <a:p>
            <a:pPr algn="ctr">
              <a:buNone/>
            </a:pPr>
            <a:endParaRPr lang="es-ES" sz="4400" b="1" dirty="0"/>
          </a:p>
          <a:p>
            <a:pPr algn="ctr">
              <a:buNone/>
            </a:pPr>
            <a:r>
              <a:rPr lang="es-ES" sz="4400" b="1" dirty="0"/>
              <a:t>Régimen Procesal</a:t>
            </a:r>
            <a:endParaRPr lang="es-AR" sz="4400" b="1" dirty="0"/>
          </a:p>
        </p:txBody>
      </p:sp>
    </p:spTree>
    <p:extLst>
      <p:ext uri="{BB962C8B-B14F-4D97-AF65-F5344CB8AC3E}">
        <p14:creationId xmlns:p14="http://schemas.microsoft.com/office/powerpoint/2010/main" val="3895258150"/>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Debido Proceso!</a:t>
            </a:r>
            <a:endParaRPr lang="es-AR" b="1" dirty="0"/>
          </a:p>
        </p:txBody>
      </p:sp>
      <p:sp>
        <p:nvSpPr>
          <p:cNvPr id="3" name="2 Marcador de contenido"/>
          <p:cNvSpPr>
            <a:spLocks noGrp="1"/>
          </p:cNvSpPr>
          <p:nvPr>
            <p:ph idx="1"/>
          </p:nvPr>
        </p:nvSpPr>
        <p:spPr/>
        <p:txBody>
          <a:bodyPr/>
          <a:lstStyle/>
          <a:p>
            <a:pPr>
              <a:lnSpc>
                <a:spcPct val="80000"/>
              </a:lnSpc>
              <a:buNone/>
            </a:pPr>
            <a:r>
              <a:rPr lang="es-MX" b="1" dirty="0" smtClean="0"/>
              <a:t> </a:t>
            </a:r>
          </a:p>
          <a:p>
            <a:pPr algn="ctr">
              <a:lnSpc>
                <a:spcPct val="80000"/>
              </a:lnSpc>
              <a:buNone/>
            </a:pPr>
            <a:r>
              <a:rPr lang="es-MX" sz="3600" b="1" dirty="0"/>
              <a:t>La “excepcionalidad” y el “abrigo” han sido reglamentados y no están exentos en lo administrativo de cierto compromiso con el debido proceso y los derechos primordiales que cobijan a los menores de edad.</a:t>
            </a:r>
            <a:endParaRPr lang="es-ES" sz="3600" b="1" dirty="0"/>
          </a:p>
          <a:p>
            <a:pPr>
              <a:buNone/>
            </a:pPr>
            <a:endParaRPr lang="es-AR" dirty="0"/>
          </a:p>
        </p:txBody>
      </p:sp>
    </p:spTree>
    <p:extLst>
      <p:ext uri="{BB962C8B-B14F-4D97-AF65-F5344CB8AC3E}">
        <p14:creationId xmlns:p14="http://schemas.microsoft.com/office/powerpoint/2010/main" val="1215292259"/>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Debido Proceso</a:t>
            </a:r>
            <a:endParaRPr lang="es-AR" b="1" dirty="0"/>
          </a:p>
        </p:txBody>
      </p:sp>
      <p:sp>
        <p:nvSpPr>
          <p:cNvPr id="3" name="2 Marcador de contenido"/>
          <p:cNvSpPr>
            <a:spLocks noGrp="1"/>
          </p:cNvSpPr>
          <p:nvPr>
            <p:ph idx="1"/>
          </p:nvPr>
        </p:nvSpPr>
        <p:spPr/>
        <p:txBody>
          <a:bodyPr>
            <a:normAutofit/>
          </a:bodyPr>
          <a:lstStyle/>
          <a:p>
            <a:pPr algn="ctr">
              <a:buNone/>
            </a:pPr>
            <a:endParaRPr lang="es-AR" sz="4400" b="1" dirty="0"/>
          </a:p>
          <a:p>
            <a:pPr algn="ctr">
              <a:buNone/>
            </a:pPr>
            <a:r>
              <a:rPr lang="es-AR" sz="4400" b="1" dirty="0"/>
              <a:t>El control de legalidad deberá importar lo que refleja, control jurisdiccional, y no judicialización</a:t>
            </a:r>
            <a:endParaRPr lang="es-AR" sz="4400" dirty="0"/>
          </a:p>
        </p:txBody>
      </p:sp>
    </p:spTree>
    <p:extLst>
      <p:ext uri="{BB962C8B-B14F-4D97-AF65-F5344CB8AC3E}">
        <p14:creationId xmlns:p14="http://schemas.microsoft.com/office/powerpoint/2010/main" val="3695805477"/>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b="1" dirty="0" smtClean="0"/>
              <a:t>Debido Proceso</a:t>
            </a:r>
            <a:endParaRPr lang="es-AR" b="1" dirty="0"/>
          </a:p>
        </p:txBody>
      </p:sp>
      <p:sp>
        <p:nvSpPr>
          <p:cNvPr id="3" name="2 Marcador de contenido"/>
          <p:cNvSpPr>
            <a:spLocks noGrp="1"/>
          </p:cNvSpPr>
          <p:nvPr>
            <p:ph idx="1"/>
          </p:nvPr>
        </p:nvSpPr>
        <p:spPr/>
        <p:txBody>
          <a:bodyPr/>
          <a:lstStyle/>
          <a:p>
            <a:pPr algn="ctr">
              <a:buNone/>
            </a:pPr>
            <a:r>
              <a:rPr lang="es-AR" sz="4400" b="1" dirty="0"/>
              <a:t>Los jueces no pueden opinar sobre el modo en que se ejercitan las facultades de otros poderes, pero deben establecer sus límites.</a:t>
            </a:r>
            <a:endParaRPr lang="es-ES" sz="4400" b="1" dirty="0"/>
          </a:p>
          <a:p>
            <a:endParaRPr lang="es-AR" dirty="0"/>
          </a:p>
        </p:txBody>
      </p:sp>
    </p:spTree>
    <p:extLst>
      <p:ext uri="{BB962C8B-B14F-4D97-AF65-F5344CB8AC3E}">
        <p14:creationId xmlns:p14="http://schemas.microsoft.com/office/powerpoint/2010/main" val="2869145028"/>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t>Acto administrativo</a:t>
            </a:r>
            <a:endParaRPr lang="es-AR" dirty="0"/>
          </a:p>
        </p:txBody>
      </p:sp>
      <p:sp>
        <p:nvSpPr>
          <p:cNvPr id="3" name="2 Marcador de contenido"/>
          <p:cNvSpPr>
            <a:spLocks noGrp="1"/>
          </p:cNvSpPr>
          <p:nvPr>
            <p:ph idx="1"/>
          </p:nvPr>
        </p:nvSpPr>
        <p:spPr/>
        <p:txBody>
          <a:bodyPr/>
          <a:lstStyle/>
          <a:p>
            <a:pPr>
              <a:lnSpc>
                <a:spcPct val="80000"/>
              </a:lnSpc>
            </a:pPr>
            <a:endParaRPr lang="es-MX" b="1" dirty="0" smtClean="0"/>
          </a:p>
          <a:p>
            <a:pPr algn="ctr">
              <a:lnSpc>
                <a:spcPct val="80000"/>
              </a:lnSpc>
              <a:buNone/>
            </a:pPr>
            <a:r>
              <a:rPr lang="es-MX" sz="4400" b="1" dirty="0"/>
              <a:t>Debe ser dictado por autoridad competente,  sustentarse en los hechos y antecedentes que le sirvan de causa, el objeto debe ser cierto y física y jurídicamente posible,</a:t>
            </a:r>
            <a:r>
              <a:rPr lang="es-MX" sz="4400" dirty="0"/>
              <a:t> </a:t>
            </a:r>
            <a:endParaRPr lang="es-ES" sz="4400" dirty="0"/>
          </a:p>
          <a:p>
            <a:endParaRPr lang="es-AR" dirty="0"/>
          </a:p>
        </p:txBody>
      </p:sp>
    </p:spTree>
    <p:extLst>
      <p:ext uri="{BB962C8B-B14F-4D97-AF65-F5344CB8AC3E}">
        <p14:creationId xmlns:p14="http://schemas.microsoft.com/office/powerpoint/2010/main" val="451269980"/>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t>Acto administrativo</a:t>
            </a:r>
            <a:endParaRPr lang="es-AR" dirty="0"/>
          </a:p>
        </p:txBody>
      </p:sp>
      <p:sp>
        <p:nvSpPr>
          <p:cNvPr id="3" name="2 Marcador de contenido"/>
          <p:cNvSpPr>
            <a:spLocks noGrp="1"/>
          </p:cNvSpPr>
          <p:nvPr>
            <p:ph idx="1"/>
          </p:nvPr>
        </p:nvSpPr>
        <p:spPr/>
        <p:txBody>
          <a:bodyPr>
            <a:normAutofit fontScale="92500" lnSpcReduction="10000"/>
          </a:bodyPr>
          <a:lstStyle/>
          <a:p>
            <a:pPr algn="ctr">
              <a:buNone/>
            </a:pPr>
            <a:r>
              <a:rPr lang="es-MX" sz="4000" b="1" dirty="0"/>
              <a:t>requiere un dictamen de asesoramiento jurídico cuando pueda afectar intereses subjetivos e intereses legítimos, debe ser motivado, tener una finalidad, y las medidas que el acto involucre deben ser proporcionales a ella.</a:t>
            </a:r>
            <a:endParaRPr lang="es-ES" sz="4000" b="1" dirty="0"/>
          </a:p>
          <a:p>
            <a:endParaRPr lang="es-AR" dirty="0"/>
          </a:p>
        </p:txBody>
      </p:sp>
    </p:spTree>
    <p:extLst>
      <p:ext uri="{BB962C8B-B14F-4D97-AF65-F5344CB8AC3E}">
        <p14:creationId xmlns:p14="http://schemas.microsoft.com/office/powerpoint/2010/main" val="2625734221"/>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b="1" dirty="0" smtClean="0"/>
              <a:t>Acto administrativo</a:t>
            </a:r>
            <a:endParaRPr lang="es-AR" dirty="0"/>
          </a:p>
        </p:txBody>
      </p:sp>
      <p:sp>
        <p:nvSpPr>
          <p:cNvPr id="4" name="Rectangle 3"/>
          <p:cNvSpPr>
            <a:spLocks noGrp="1" noChangeArrowheads="1"/>
          </p:cNvSpPr>
          <p:nvPr>
            <p:ph idx="1"/>
          </p:nvPr>
        </p:nvSpPr>
        <p:spPr/>
        <p:txBody>
          <a:bodyPr>
            <a:normAutofit/>
          </a:bodyPr>
          <a:lstStyle/>
          <a:p>
            <a:pPr algn="ctr">
              <a:lnSpc>
                <a:spcPct val="90000"/>
              </a:lnSpc>
              <a:buNone/>
            </a:pPr>
            <a:r>
              <a:rPr lang="es-MX" sz="4400" b="1" dirty="0"/>
              <a:t>El acto administrativo requiere una forma, debe expresarse por escrito, tener lugar y fecha, y la firma de la autoridad que lo emite.</a:t>
            </a:r>
            <a:endParaRPr lang="es-ES" sz="4400" b="1" dirty="0"/>
          </a:p>
        </p:txBody>
      </p:sp>
    </p:spTree>
    <p:extLst>
      <p:ext uri="{BB962C8B-B14F-4D97-AF65-F5344CB8AC3E}">
        <p14:creationId xmlns:p14="http://schemas.microsoft.com/office/powerpoint/2010/main" val="34601689"/>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nSpc>
                <a:spcPct val="80000"/>
              </a:lnSpc>
            </a:pPr>
            <a:r>
              <a:rPr lang="es-MX" b="1" dirty="0" smtClean="0"/>
              <a:t>Acto administrativo</a:t>
            </a:r>
            <a:br>
              <a:rPr lang="es-MX" b="1" dirty="0" smtClean="0"/>
            </a:br>
            <a:r>
              <a:rPr lang="es-MX" b="1" dirty="0" smtClean="0"/>
              <a:t>Revisable…</a:t>
            </a:r>
            <a:endParaRPr lang="es-AR" dirty="0"/>
          </a:p>
        </p:txBody>
      </p:sp>
      <p:sp>
        <p:nvSpPr>
          <p:cNvPr id="3" name="2 Marcador de contenido"/>
          <p:cNvSpPr>
            <a:spLocks noGrp="1"/>
          </p:cNvSpPr>
          <p:nvPr>
            <p:ph idx="1"/>
          </p:nvPr>
        </p:nvSpPr>
        <p:spPr/>
        <p:txBody>
          <a:bodyPr>
            <a:normAutofit/>
          </a:bodyPr>
          <a:lstStyle/>
          <a:p>
            <a:pPr algn="ctr">
              <a:lnSpc>
                <a:spcPct val="80000"/>
              </a:lnSpc>
              <a:buNone/>
            </a:pPr>
            <a:r>
              <a:rPr lang="es-MX" sz="4400" b="1" dirty="0"/>
              <a:t>1-deja de tener el dictamen “razonabilidad”,  2-“buena fe”,  3- por sobreabundar impropiamente su poder, o por “desviación de poder”, 4-o bien por omisión de los elementos esenciales</a:t>
            </a:r>
            <a:endParaRPr lang="es-AR" sz="4400" dirty="0"/>
          </a:p>
        </p:txBody>
      </p:sp>
    </p:spTree>
    <p:extLst>
      <p:ext uri="{BB962C8B-B14F-4D97-AF65-F5344CB8AC3E}">
        <p14:creationId xmlns:p14="http://schemas.microsoft.com/office/powerpoint/2010/main" val="124830886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269</TotalTime>
  <Words>8559</Words>
  <Application>Microsoft Office PowerPoint</Application>
  <PresentationFormat>Panorámica</PresentationFormat>
  <Paragraphs>560</Paragraphs>
  <Slides>212</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212</vt:i4>
      </vt:variant>
    </vt:vector>
  </HeadingPairs>
  <TitlesOfParts>
    <vt:vector size="221" baseType="lpstr">
      <vt:lpstr>ＭＳ Ｐゴシック</vt:lpstr>
      <vt:lpstr>AR BERKLEY</vt:lpstr>
      <vt:lpstr>Arial</vt:lpstr>
      <vt:lpstr>Calibri</vt:lpstr>
      <vt:lpstr>Times New Roman</vt:lpstr>
      <vt:lpstr>Trebuchet MS</vt:lpstr>
      <vt:lpstr>Wingdings 2</vt:lpstr>
      <vt:lpstr>Wingdings 3</vt:lpstr>
      <vt:lpstr>Faceta</vt:lpstr>
      <vt:lpstr>UMSA</vt:lpstr>
      <vt:lpstr>UN PARADIGMA PENDIENTE Análisis de cuatro items  -Estructura y Proceso -Acogimiento -Capacidad Progresiva -Abogado del Niño</vt:lpstr>
      <vt:lpstr>Claves del Patronato como modalidad </vt:lpstr>
      <vt:lpstr>Estructura y Proceso de la Reforma</vt:lpstr>
      <vt:lpstr>Qué es el sistema?</vt:lpstr>
      <vt:lpstr>Qué estamentos integran el sistema?</vt:lpstr>
      <vt:lpstr>Expectativa instrumental de la reforma</vt:lpstr>
      <vt:lpstr>Modalidad instrumental de la reforma </vt:lpstr>
      <vt:lpstr>Características para atender de la Implementación </vt:lpstr>
      <vt:lpstr>Desafíos de la Administración</vt:lpstr>
      <vt:lpstr>Desafíos de la Administración</vt:lpstr>
      <vt:lpstr>DESAFIOS DEL PODER JUDICIAL</vt:lpstr>
      <vt:lpstr>Procedimiento de Complementariedad</vt:lpstr>
      <vt:lpstr>Ejercitamos el acogimiento como cultura?</vt:lpstr>
      <vt:lpstr>Vínculos y Excepcionalidad</vt:lpstr>
      <vt:lpstr>Vínculos y Excepcionalidad</vt:lpstr>
      <vt:lpstr>Artículo 20 CDN  </vt:lpstr>
      <vt:lpstr>Naturaleza Jurídica Art 19 CDN</vt:lpstr>
      <vt:lpstr>Ámbitos de tratamiento de la excepcionalidad</vt:lpstr>
      <vt:lpstr>Protocolos de Excepcionalidad</vt:lpstr>
      <vt:lpstr>Reforma del Art. 35 bis L. 14537</vt:lpstr>
      <vt:lpstr>L. 14537</vt:lpstr>
      <vt:lpstr>L. 14537</vt:lpstr>
      <vt:lpstr>L. 14537</vt:lpstr>
      <vt:lpstr>L 14537  Estado de adoptabilidad </vt:lpstr>
      <vt:lpstr>L. 14528</vt:lpstr>
      <vt:lpstr>CCyC ANTECEDENTES  Asistencia letrada en el proceso de adopción</vt:lpstr>
      <vt:lpstr>ANTECEDENTES  Estado de adoptabilidad Art. 594 CCyC</vt:lpstr>
      <vt:lpstr>ANTECEDENTES ENLAZADOS Art. 657 CCyC guarda del juez a un pariente</vt:lpstr>
      <vt:lpstr>ANTECEDENTES ENLAZADOS Art. 674 Guarda al cónyuge  o conviviente</vt:lpstr>
      <vt:lpstr>ANTECEDENTES ENLAZADOS Art. 643 CCyC guarda a un pariente consensuada</vt:lpstr>
      <vt:lpstr> Concepto de Familia</vt:lpstr>
      <vt:lpstr>Ampliamos la visión sobre Capacidad Progresiva de niñas, niños y adolescentes?</vt:lpstr>
      <vt:lpstr>Presentación de PowerPoint</vt:lpstr>
      <vt:lpstr>Presentación de PowerPoint</vt:lpstr>
      <vt:lpstr>  </vt:lpstr>
      <vt:lpstr>Presentación de PowerPoint</vt:lpstr>
      <vt:lpstr>CAPACIDAD/AN/JURISPRUDENCIA</vt:lpstr>
      <vt:lpstr>Capacidad</vt:lpstr>
      <vt:lpstr>ANTECEDENTES  L. 26061- Tesis amplia</vt:lpstr>
      <vt:lpstr>ANTECEDENTES  At. 24 del CCyC    Tesis Intermedia</vt:lpstr>
      <vt:lpstr>ARTÍCULO 26 CCyC – Tesis restringida  acotada al conflicto con sus padres</vt:lpstr>
      <vt:lpstr>El Paradigma y la revolución eran reiterar un plus de derechos infancia</vt:lpstr>
      <vt:lpstr>Es un esfuerzo requerido a los Estados, no un límite al niño.</vt:lpstr>
      <vt:lpstr>No es un límite a la opinión del niño.</vt:lpstr>
      <vt:lpstr>Obligaciones para el Estado nacional,  y de los provinciales</vt:lpstr>
      <vt:lpstr>Obligaciones de la mano de la CDN y  de las Observaciones Generales.</vt:lpstr>
      <vt:lpstr>Un Estado obligado a partir de la ESCUCHA Ob. 12 CEDN </vt:lpstr>
      <vt:lpstr>Ob. 12 CEDN</vt:lpstr>
      <vt:lpstr>Y ES ALLÍ DONDE NACE Y TOMA CUERPO EL ABOGADO DEL NIÑO Art. 27 L. 26061 -Pag. 124-</vt:lpstr>
      <vt:lpstr>D. 415 (18-04-06)</vt:lpstr>
      <vt:lpstr>La representación procesal sabemos que la ejercen…</vt:lpstr>
      <vt:lpstr>Abogado del Niño (Lajouane, 2016)</vt:lpstr>
      <vt:lpstr>Abogado del Niño (Lajouane, 2016)</vt:lpstr>
      <vt:lpstr>Presentación de PowerPoint</vt:lpstr>
      <vt:lpstr>Presentación de PowerPoint</vt:lpstr>
      <vt:lpstr>Presentación de PowerPoint</vt:lpstr>
      <vt:lpstr>L. 14537</vt:lpstr>
      <vt:lpstr>L. 14528</vt:lpstr>
      <vt:lpstr>ANTECEDENTES DE FONDO  ART 608 CCyC Asistencia letrada en el proceso de adopción</vt:lpstr>
      <vt:lpstr>Presentación de PowerPoint</vt:lpstr>
      <vt:lpstr>ANTECEDENTES DE FONDO Art. 109 CCyC- Tutor Especial</vt:lpstr>
      <vt:lpstr>Presentación de PowerPoint</vt:lpstr>
      <vt:lpstr>Presentación de PowerPoint</vt:lpstr>
      <vt:lpstr>El Abogado que confluye en asistir la vulnerabilidad.</vt:lpstr>
      <vt:lpstr>No existe justificación para que el niño no goce de abogado especializado</vt:lpstr>
      <vt:lpstr>Pero qué con el primer AN, tendrá acogida? Art. 26 CCyC  </vt:lpstr>
      <vt:lpstr>Ob. 12 CEDN</vt:lpstr>
      <vt:lpstr>OC 17 CIDH -102</vt:lpstr>
      <vt:lpstr>Opinión Consultiva OC‑17/2002 de la Corte Interamericana de Derechos Humanos en su párr. 102º</vt:lpstr>
      <vt:lpstr>  Cual el discernimiento que debemos analizar en relación a estos niños?   </vt:lpstr>
      <vt:lpstr>Abogado del Niño -Pag. 134-</vt:lpstr>
      <vt:lpstr>Presentación de PowerPoint</vt:lpstr>
      <vt:lpstr>Expectativa de su Funcionalidad</vt:lpstr>
      <vt:lpstr>Abogado del Niño (Lajouane 2016)</vt:lpstr>
      <vt:lpstr>Presentación de PowerPoint</vt:lpstr>
      <vt:lpstr>La asistencia letrada de quién?</vt:lpstr>
      <vt:lpstr>Identidad</vt:lpstr>
      <vt:lpstr>Identidad</vt:lpstr>
      <vt:lpstr>Abogado del Niño (Editorial Lajouane 2016)</vt:lpstr>
      <vt:lpstr>Presentación de PowerPoint</vt:lpstr>
      <vt:lpstr>Pero cuando cada uno de nosotros se hace niño en su corazón, se une a los que los son, y realiza el mayor ejército que se hubiera conocido y visto.</vt:lpstr>
      <vt:lpstr>Presentación de PowerPoint</vt:lpstr>
      <vt:lpstr>Presentación de PowerPoint</vt:lpstr>
      <vt:lpstr>Derecho Comparado</vt:lpstr>
      <vt:lpstr> Derecho Comparado </vt:lpstr>
      <vt:lpstr>Derecho Comparado</vt:lpstr>
      <vt:lpstr>DERECHO COMPARADO</vt:lpstr>
      <vt:lpstr>Presentación de PowerPoint</vt:lpstr>
      <vt:lpstr>Derecho Comparado</vt:lpstr>
      <vt:lpstr>Legislación Nacional</vt:lpstr>
      <vt:lpstr>Ciudad de Buenos Aires</vt:lpstr>
      <vt:lpstr>Presentación de PowerPoint</vt:lpstr>
      <vt:lpstr>Corrientes</vt:lpstr>
      <vt:lpstr>Presentación de PowerPoint</vt:lpstr>
      <vt:lpstr> Bs As L. 14568 del 26 de noviembre de 2013</vt:lpstr>
      <vt:lpstr>Presentación de PowerPoint</vt:lpstr>
      <vt:lpstr> L. 14568 definición</vt:lpstr>
      <vt:lpstr>L. 14568 deberes</vt:lpstr>
      <vt:lpstr> “especializado en niñez y adolescencia, y registrado”</vt:lpstr>
      <vt:lpstr>Y con recursos del Estado</vt:lpstr>
      <vt:lpstr>L. 5064 Río Negro 25/6/2015</vt:lpstr>
      <vt:lpstr>L. 5064 – Cuál la función del AN?</vt:lpstr>
      <vt:lpstr>L. 5064 Cuál la función del AN?</vt:lpstr>
      <vt:lpstr>Presentación de PowerPoint</vt:lpstr>
      <vt:lpstr>Presentación de PowerPoint</vt:lpstr>
      <vt:lpstr>Presentación de PowerPoint</vt:lpstr>
      <vt:lpstr>Presentación de PowerPoint</vt:lpstr>
      <vt:lpstr>Presentación de PowerPoint</vt:lpstr>
      <vt:lpstr>Presentación de PowerPoint</vt:lpstr>
      <vt:lpstr>Privación de la Patria Potestad</vt:lpstr>
      <vt:lpstr>CC</vt:lpstr>
      <vt:lpstr>CC</vt:lpstr>
      <vt:lpstr>CC</vt:lpstr>
      <vt:lpstr>Presentación de PowerPoint</vt:lpstr>
      <vt:lpstr>Art. 700 CCyC</vt:lpstr>
      <vt:lpstr>Presentación de PowerPoint</vt:lpstr>
      <vt:lpstr>Suspensión de la Patria Potestad</vt:lpstr>
      <vt:lpstr>CC</vt:lpstr>
      <vt:lpstr>CC</vt:lpstr>
      <vt:lpstr>Presentación de PowerPoint</vt:lpstr>
      <vt:lpstr>Art. 702 CCyC</vt:lpstr>
      <vt:lpstr>Art. 702 CCyC</vt:lpstr>
      <vt:lpstr>Presentación de PowerPoint</vt:lpstr>
      <vt:lpstr>Presentación de PowerPoint</vt:lpstr>
      <vt:lpstr>Presentación de PowerPoint</vt:lpstr>
      <vt:lpstr>Presentación de PowerPoint</vt:lpstr>
      <vt:lpstr>Art. 657 CCyC guarda del juez</vt:lpstr>
      <vt:lpstr>Art. 643 CCyC guarda a un pariente consensuada</vt:lpstr>
      <vt:lpstr>Presentación de PowerPoint</vt:lpstr>
      <vt:lpstr>Art. 643 CCyC</vt:lpstr>
      <vt:lpstr>y…</vt:lpstr>
      <vt:lpstr>Art. 638 CCyC</vt:lpstr>
      <vt:lpstr>Art. 640 CCyC</vt:lpstr>
      <vt:lpstr>Tutela</vt:lpstr>
      <vt:lpstr>ADOPCIÓN</vt:lpstr>
      <vt:lpstr>Presentación de PowerPoint</vt:lpstr>
      <vt:lpstr>Presentación de PowerPoint</vt:lpstr>
      <vt:lpstr>Presentación de PowerPoint</vt:lpstr>
      <vt:lpstr>Guarda Preadoptiva - Juez</vt:lpstr>
      <vt:lpstr>Presentación de PowerPoint</vt:lpstr>
      <vt:lpstr>Presentación de PowerPoint</vt:lpstr>
      <vt:lpstr>Presentación de PowerPoint</vt:lpstr>
      <vt:lpstr>Presentación de PowerPoint</vt:lpstr>
      <vt:lpstr>El Juez “debe”</vt:lpstr>
      <vt:lpstr>Presentación de PowerPoint</vt:lpstr>
      <vt:lpstr>Ley 25.854 </vt:lpstr>
      <vt:lpstr>Presentación de PowerPoint</vt:lpstr>
      <vt:lpstr>SCBA s/Registro</vt:lpstr>
      <vt:lpstr>SCBA s/Registro</vt:lpstr>
      <vt:lpstr>Presentación de PowerPoint</vt:lpstr>
      <vt:lpstr>TUTELA</vt:lpstr>
      <vt:lpstr>¿Qué es la Tutela?</vt:lpstr>
      <vt:lpstr>El tutor no asiste. Representa</vt:lpstr>
      <vt:lpstr>Y acoge.</vt:lpstr>
      <vt:lpstr>Es responsable.</vt:lpstr>
      <vt:lpstr>Ejerce potestad.</vt:lpstr>
      <vt:lpstr>TUTELA</vt:lpstr>
      <vt:lpstr>Presentación de PowerPoint</vt:lpstr>
      <vt:lpstr>Presentación de PowerPoint</vt:lpstr>
      <vt:lpstr>Presentación de PowerPoint</vt:lpstr>
      <vt:lpstr>KAFALA</vt:lpstr>
      <vt:lpstr>Concepto de Kafala</vt:lpstr>
      <vt:lpstr>Presentación de PowerPoint</vt:lpstr>
      <vt:lpstr>Presentación de PowerPoint</vt:lpstr>
      <vt:lpstr>Presentación de PowerPoint</vt:lpstr>
      <vt:lpstr>Presentación de PowerPoint</vt:lpstr>
      <vt:lpstr>L. 4019 Río Negro</vt:lpstr>
      <vt:lpstr>L. 4019 Río Negro</vt:lpstr>
      <vt:lpstr>Presentación de PowerPoint</vt:lpstr>
      <vt:lpstr>Presentación de PowerPoint</vt:lpstr>
      <vt:lpstr>Presentación de PowerPoint</vt:lpstr>
      <vt:lpstr>En referencia a lo administrativo</vt:lpstr>
      <vt:lpstr>R 171/2007</vt:lpstr>
      <vt:lpstr>Y referido al abrigo o la guarda institucional…</vt:lpstr>
      <vt:lpstr>Preguntas</vt:lpstr>
      <vt:lpstr>GUARDA DE HECHO</vt:lpstr>
      <vt:lpstr>Más preguntas</vt:lpstr>
      <vt:lpstr>Un sector piensa que</vt:lpstr>
      <vt:lpstr>Otro pensamiento…</vt:lpstr>
      <vt:lpstr>Presentación de PowerPoint</vt:lpstr>
      <vt:lpstr>Un sector que sostiene</vt:lpstr>
      <vt:lpstr>Presentación de PowerPoint</vt:lpstr>
      <vt:lpstr>Y a su vez se enmarcan luego en dos tesis enfrentadas</vt:lpstr>
      <vt:lpstr>Presentación de PowerPoint</vt:lpstr>
      <vt:lpstr>Y una tercer tesis</vt:lpstr>
      <vt:lpstr>Pero…</vt:lpstr>
      <vt:lpstr>!</vt:lpstr>
      <vt:lpstr>Pero por otro lado…</vt:lpstr>
      <vt:lpstr>Presentación de PowerPoint</vt:lpstr>
      <vt:lpstr>Presentación de PowerPoint</vt:lpstr>
      <vt:lpstr>Presentación de PowerPoint</vt:lpstr>
      <vt:lpstr>Proemio</vt:lpstr>
      <vt:lpstr>Presentación de PowerPoint</vt:lpstr>
      <vt:lpstr>Presentación de PowerPoint</vt:lpstr>
      <vt:lpstr>L 14537 Bs As</vt:lpstr>
      <vt:lpstr>Presentación de PowerPoint</vt:lpstr>
      <vt:lpstr>Presentación de PowerPoint</vt:lpstr>
      <vt:lpstr>PROPUESTAS</vt:lpstr>
      <vt:lpstr>Presentación de PowerPoint</vt:lpstr>
      <vt:lpstr>Presentación de PowerPoint</vt:lpstr>
      <vt:lpstr>Presentación de PowerPoint</vt:lpstr>
      <vt:lpstr>Presentación de PowerPoint</vt:lpstr>
      <vt:lpstr>Presentación de PowerPoint</vt:lpstr>
      <vt:lpstr>Presentación de PowerPoint</vt:lpstr>
      <vt:lpstr>Debido Proceso!</vt:lpstr>
      <vt:lpstr>Debido Proceso</vt:lpstr>
      <vt:lpstr>Debido Proceso</vt:lpstr>
      <vt:lpstr>Acto administrativo</vt:lpstr>
      <vt:lpstr>Acto administrativo</vt:lpstr>
      <vt:lpstr>Acto administrativo</vt:lpstr>
      <vt:lpstr>Acto administrativo Revisable…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UMSA</dc:title>
  <dc:creator>Carlos Antonio Romano</dc:creator>
  <cp:lastModifiedBy>Sara Cánepa</cp:lastModifiedBy>
  <cp:revision>26</cp:revision>
  <dcterms:created xsi:type="dcterms:W3CDTF">2016-11-13T18:33:46Z</dcterms:created>
  <dcterms:modified xsi:type="dcterms:W3CDTF">2017-02-02T23:06:25Z</dcterms:modified>
</cp:coreProperties>
</file>